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62" r:id="rId3"/>
    <p:sldId id="256" r:id="rId4"/>
    <p:sldId id="259" r:id="rId5"/>
    <p:sldId id="265" r:id="rId6"/>
    <p:sldId id="260" r:id="rId7"/>
    <p:sldId id="269" r:id="rId8"/>
    <p:sldId id="261" r:id="rId9"/>
    <p:sldId id="272" r:id="rId10"/>
    <p:sldId id="263" r:id="rId11"/>
    <p:sldId id="258" r:id="rId12"/>
    <p:sldId id="264" r:id="rId13"/>
    <p:sldId id="266" r:id="rId14"/>
    <p:sldId id="267" r:id="rId15"/>
    <p:sldId id="271" r:id="rId16"/>
    <p:sldId id="268"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94660"/>
  </p:normalViewPr>
  <p:slideViewPr>
    <p:cSldViewPr>
      <p:cViewPr varScale="1">
        <p:scale>
          <a:sx n="68" d="100"/>
          <a:sy n="68" d="100"/>
        </p:scale>
        <p:origin x="1332"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CF9B9-BEFE-4387-A801-F8479835939C}" type="datetimeFigureOut">
              <a:rPr lang="ro-RO" smtClean="0"/>
              <a:pPr/>
              <a:t>03.06.2020</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9A7FE-23C6-4C26-8148-081B1010717F}" type="slidenum">
              <a:rPr lang="ro-RO" smtClean="0"/>
              <a:pPr/>
              <a:t>‹#›</a:t>
            </a:fld>
            <a:endParaRPr lang="ro-RO"/>
          </a:p>
        </p:txBody>
      </p:sp>
    </p:spTree>
    <p:extLst>
      <p:ext uri="{BB962C8B-B14F-4D97-AF65-F5344CB8AC3E}">
        <p14:creationId xmlns:p14="http://schemas.microsoft.com/office/powerpoint/2010/main" val="319540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dirty="0"/>
          </a:p>
        </p:txBody>
      </p:sp>
      <p:sp>
        <p:nvSpPr>
          <p:cNvPr id="4" name="Substituent număr diapozitiv 3"/>
          <p:cNvSpPr>
            <a:spLocks noGrp="1"/>
          </p:cNvSpPr>
          <p:nvPr>
            <p:ph type="sldNum" sz="quarter" idx="10"/>
          </p:nvPr>
        </p:nvSpPr>
        <p:spPr/>
        <p:txBody>
          <a:bodyPr/>
          <a:lstStyle/>
          <a:p>
            <a:fld id="{AC59A7FE-23C6-4C26-8148-081B1010717F}" type="slidenum">
              <a:rPr lang="ro-RO" smtClean="0"/>
              <a:pPr/>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148991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262522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3104177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4148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276764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199827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4"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2157977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1636987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240619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192053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264954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387071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123745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3"/>
          <p:cNvSpPr>
            <a:spLocks noGrp="1"/>
          </p:cNvSpPr>
          <p:nvPr>
            <p:ph type="ftr" sz="quarter" idx="11"/>
          </p:nvPr>
        </p:nvSpPr>
        <p:spPr/>
        <p:txBody>
          <a:bodyPr/>
          <a:lstStyle/>
          <a:p>
            <a:endParaRPr lang="ro-RO"/>
          </a:p>
        </p:txBody>
      </p:sp>
      <p:sp>
        <p:nvSpPr>
          <p:cNvPr id="6" name="Slide Number Placeholder 4"/>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427309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2"/>
          <p:cNvSpPr>
            <a:spLocks noGrp="1"/>
          </p:cNvSpPr>
          <p:nvPr>
            <p:ph type="ftr" sz="quarter" idx="11"/>
          </p:nvPr>
        </p:nvSpPr>
        <p:spPr/>
        <p:txBody>
          <a:bodyPr/>
          <a:lstStyle/>
          <a:p>
            <a:endParaRPr lang="ro-RO"/>
          </a:p>
        </p:txBody>
      </p:sp>
      <p:sp>
        <p:nvSpPr>
          <p:cNvPr id="6" name="Slide Number Placeholder 3"/>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7946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5" name="Footer Placeholder 5"/>
          <p:cNvSpPr>
            <a:spLocks noGrp="1"/>
          </p:cNvSpPr>
          <p:nvPr>
            <p:ph type="ftr" sz="quarter" idx="11"/>
          </p:nvPr>
        </p:nvSpPr>
        <p:spPr/>
        <p:txBody>
          <a:bodyPr/>
          <a:lstStyle/>
          <a:p>
            <a:endParaRPr lang="ro-RO"/>
          </a:p>
        </p:txBody>
      </p:sp>
      <p:sp>
        <p:nvSpPr>
          <p:cNvPr id="6" name="Slide Number Placeholder 6"/>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3942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285640-DD5B-483D-B493-9B6339C2827D}" type="datetimeFigureOut">
              <a:rPr lang="ro-RO" smtClean="0"/>
              <a:pPr/>
              <a:t>03.06.2020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E124FEBD-47FD-4198-8BBB-E60636D53CDC}" type="slidenum">
              <a:rPr lang="ro-RO" smtClean="0"/>
              <a:pPr/>
              <a:t>‹#›</a:t>
            </a:fld>
            <a:endParaRPr lang="ro-RO"/>
          </a:p>
        </p:txBody>
      </p:sp>
    </p:spTree>
    <p:extLst>
      <p:ext uri="{BB962C8B-B14F-4D97-AF65-F5344CB8AC3E}">
        <p14:creationId xmlns:p14="http://schemas.microsoft.com/office/powerpoint/2010/main" val="166107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285640-DD5B-483D-B493-9B6339C2827D}" type="datetimeFigureOut">
              <a:rPr lang="ro-RO" smtClean="0"/>
              <a:pPr/>
              <a:t>03.06.2020</a:t>
            </a:fld>
            <a:endParaRPr lang="ro-RO"/>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o-RO"/>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124FEBD-47FD-4198-8BBB-E60636D53CDC}" type="slidenum">
              <a:rPr lang="ro-RO" smtClean="0"/>
              <a:pPr/>
              <a:t>‹#›</a:t>
            </a:fld>
            <a:endParaRPr lang="ro-RO"/>
          </a:p>
        </p:txBody>
      </p:sp>
    </p:spTree>
    <p:extLst>
      <p:ext uri="{BB962C8B-B14F-4D97-AF65-F5344CB8AC3E}">
        <p14:creationId xmlns:p14="http://schemas.microsoft.com/office/powerpoint/2010/main" val="32538363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ini pentru pericolele internetulu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sp>
        <p:nvSpPr>
          <p:cNvPr id="4" name="CasetăText 3"/>
          <p:cNvSpPr txBox="1"/>
          <p:nvPr/>
        </p:nvSpPr>
        <p:spPr>
          <a:xfrm>
            <a:off x="2428860" y="2492896"/>
            <a:ext cx="4286280" cy="1446550"/>
          </a:xfrm>
          <a:prstGeom prst="rect">
            <a:avLst/>
          </a:prstGeom>
          <a:noFill/>
        </p:spPr>
        <p:txBody>
          <a:bodyPr wrap="square" rtlCol="0">
            <a:spAutoFit/>
          </a:bodyPr>
          <a:lstStyle/>
          <a:p>
            <a:pPr algn="ctr"/>
            <a:r>
              <a:rPr lang="ro-RO" sz="4400" b="1" dirty="0">
                <a:solidFill>
                  <a:srgbClr val="FF0000"/>
                </a:solidFill>
              </a:rPr>
              <a:t>PERICOLELE INTERNETULUI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14400" y="274638"/>
            <a:ext cx="4586294" cy="1143000"/>
          </a:xfrm>
        </p:spPr>
        <p:txBody>
          <a:bodyPr>
            <a:normAutofit/>
          </a:bodyPr>
          <a:lstStyle/>
          <a:p>
            <a:pPr algn="ctr"/>
            <a:r>
              <a:rPr lang="ro-RO" b="1" dirty="0">
                <a:solidFill>
                  <a:srgbClr val="FF0000"/>
                </a:solidFill>
              </a:rPr>
              <a:t>Dependenţa</a:t>
            </a:r>
            <a:endParaRPr lang="ro-RO" dirty="0"/>
          </a:p>
        </p:txBody>
      </p:sp>
      <p:sp>
        <p:nvSpPr>
          <p:cNvPr id="3" name="Substituent conținut 2"/>
          <p:cNvSpPr>
            <a:spLocks noGrp="1"/>
          </p:cNvSpPr>
          <p:nvPr>
            <p:ph idx="1"/>
          </p:nvPr>
        </p:nvSpPr>
        <p:spPr>
          <a:xfrm>
            <a:off x="428596" y="2348880"/>
            <a:ext cx="8258204" cy="4032448"/>
          </a:xfrm>
        </p:spPr>
        <p:txBody>
          <a:bodyPr>
            <a:normAutofit fontScale="92500" lnSpcReduction="10000"/>
          </a:bodyPr>
          <a:lstStyle/>
          <a:p>
            <a:pPr algn="just"/>
            <a:r>
              <a:rPr lang="ro-RO" dirty="0">
                <a:latin typeface="Arial" pitchFamily="34" charset="0"/>
                <a:cs typeface="Arial" pitchFamily="34" charset="0"/>
              </a:rPr>
              <a:t>Numărul de oameni dependenţi de jocuri, pariuri şi explorare online creşte de la an la an, arată Centrul pentru Vindecarea Dependenţei de Internet.</a:t>
            </a:r>
          </a:p>
          <a:p>
            <a:pPr algn="just"/>
            <a:r>
              <a:rPr lang="vi-VN" dirty="0">
                <a:latin typeface="Arial" pitchFamily="34" charset="0"/>
                <a:cs typeface="Arial" pitchFamily="34" charset="0"/>
              </a:rPr>
              <a:t> </a:t>
            </a:r>
            <a:r>
              <a:rPr lang="ro-RO" b="1" dirty="0">
                <a:latin typeface="Arial" pitchFamily="34" charset="0"/>
                <a:cs typeface="Arial" pitchFamily="34" charset="0"/>
              </a:rPr>
              <a:t>J</a:t>
            </a:r>
            <a:r>
              <a:rPr lang="vi-VN" b="1" dirty="0">
                <a:latin typeface="Arial" pitchFamily="34" charset="0"/>
                <a:cs typeface="Arial" pitchFamily="34" charset="0"/>
              </a:rPr>
              <a:t>ocurile de noroc </a:t>
            </a:r>
            <a:r>
              <a:rPr lang="ro-RO" b="1" dirty="0">
                <a:latin typeface="Arial" pitchFamily="34" charset="0"/>
                <a:cs typeface="Arial" pitchFamily="34" charset="0"/>
              </a:rPr>
              <a:t>de pe Internet </a:t>
            </a:r>
            <a:r>
              <a:rPr lang="vi-VN" b="1" dirty="0">
                <a:latin typeface="Arial" pitchFamily="34" charset="0"/>
                <a:cs typeface="Arial" pitchFamily="34" charset="0"/>
              </a:rPr>
              <a:t>nasc dependenţ</a:t>
            </a:r>
            <a:r>
              <a:rPr lang="ro-RO" b="1" dirty="0">
                <a:latin typeface="Arial" pitchFamily="34" charset="0"/>
                <a:cs typeface="Arial" pitchFamily="34" charset="0"/>
              </a:rPr>
              <a:t>ă</a:t>
            </a:r>
            <a:r>
              <a:rPr lang="ro-RO" dirty="0">
                <a:latin typeface="Arial" pitchFamily="34" charset="0"/>
                <a:cs typeface="Arial" pitchFamily="34" charset="0"/>
              </a:rPr>
              <a:t>!</a:t>
            </a:r>
            <a:r>
              <a:rPr lang="vi-VN" dirty="0">
                <a:latin typeface="Arial" pitchFamily="34" charset="0"/>
                <a:cs typeface="Arial" pitchFamily="34" charset="0"/>
              </a:rPr>
              <a:t> În clipa în care joci se eliberează dopamin</a:t>
            </a:r>
            <a:r>
              <a:rPr lang="ro-RO" dirty="0">
                <a:latin typeface="Arial" pitchFamily="34" charset="0"/>
                <a:cs typeface="Arial" pitchFamily="34" charset="0"/>
              </a:rPr>
              <a:t>ă (</a:t>
            </a:r>
            <a:r>
              <a:rPr lang="vi-VN" dirty="0">
                <a:latin typeface="Arial" pitchFamily="34" charset="0"/>
                <a:cs typeface="Arial" pitchFamily="34" charset="0"/>
              </a:rPr>
              <a:t>substanţă secretată de creier care controlează capacitatea de a simţi durerea şi de a experimenta plăcerea</a:t>
            </a:r>
            <a:r>
              <a:rPr lang="ro-RO" dirty="0">
                <a:latin typeface="Arial" pitchFamily="34" charset="0"/>
                <a:cs typeface="Arial" pitchFamily="34" charset="0"/>
              </a:rPr>
              <a:t>)</a:t>
            </a:r>
            <a:r>
              <a:rPr lang="vi-VN" dirty="0">
                <a:latin typeface="Arial" pitchFamily="34" charset="0"/>
                <a:cs typeface="Arial" pitchFamily="34" charset="0"/>
              </a:rPr>
              <a:t>. Această dependenţă este la fel de puternică şi ucigătoare că şi cea de </a:t>
            </a:r>
            <a:r>
              <a:rPr lang="ro-RO" dirty="0">
                <a:latin typeface="Arial" pitchFamily="34" charset="0"/>
                <a:cs typeface="Arial" pitchFamily="34" charset="0"/>
              </a:rPr>
              <a:t>droguri şi </a:t>
            </a:r>
            <a:r>
              <a:rPr lang="vi-VN" dirty="0">
                <a:latin typeface="Arial" pitchFamily="34" charset="0"/>
                <a:cs typeface="Arial" pitchFamily="34" charset="0"/>
              </a:rPr>
              <a:t>alcool.</a:t>
            </a:r>
          </a:p>
          <a:p>
            <a:pPr algn="just"/>
            <a:r>
              <a:rPr lang="ro-RO" dirty="0">
                <a:latin typeface="Arial" pitchFamily="34" charset="0"/>
                <a:cs typeface="Arial" pitchFamily="34" charset="0"/>
              </a:rPr>
              <a:t> În 2002, </a:t>
            </a:r>
            <a:r>
              <a:rPr lang="ro-RO" dirty="0" err="1">
                <a:latin typeface="Arial" pitchFamily="34" charset="0"/>
                <a:cs typeface="Arial" pitchFamily="34" charset="0"/>
              </a:rPr>
              <a:t>Elizabeth</a:t>
            </a:r>
            <a:r>
              <a:rPr lang="ro-RO" dirty="0">
                <a:latin typeface="Arial" pitchFamily="34" charset="0"/>
                <a:cs typeface="Arial" pitchFamily="34" charset="0"/>
              </a:rPr>
              <a:t> </a:t>
            </a:r>
            <a:r>
              <a:rPr lang="ro-RO" dirty="0" err="1">
                <a:latin typeface="Arial" pitchFamily="34" charset="0"/>
                <a:cs typeface="Arial" pitchFamily="34" charset="0"/>
              </a:rPr>
              <a:t>Wooley</a:t>
            </a:r>
            <a:r>
              <a:rPr lang="ro-RO" dirty="0">
                <a:latin typeface="Arial" pitchFamily="34" charset="0"/>
                <a:cs typeface="Arial" pitchFamily="34" charset="0"/>
              </a:rPr>
              <a:t> a fondat Societatea Jucătorilor Online Anonimi (OLGA), după ce băiatul ei s-a sinucis când juca </a:t>
            </a:r>
            <a:r>
              <a:rPr lang="ro-RO" dirty="0" err="1">
                <a:latin typeface="Arial" pitchFamily="34" charset="0"/>
                <a:cs typeface="Arial" pitchFamily="34" charset="0"/>
              </a:rPr>
              <a:t>EverQuest</a:t>
            </a:r>
            <a:r>
              <a:rPr lang="ro-RO" dirty="0">
                <a:latin typeface="Arial" pitchFamily="34" charset="0"/>
                <a:cs typeface="Arial" pitchFamily="34" charset="0"/>
              </a:rPr>
              <a:t> online.</a:t>
            </a:r>
            <a:endParaRPr lang="en-US" dirty="0">
              <a:latin typeface="Arial" pitchFamily="34" charset="0"/>
              <a:cs typeface="Arial" pitchFamily="34" charset="0"/>
            </a:endParaRPr>
          </a:p>
          <a:p>
            <a:pPr marL="0" indent="0" algn="just">
              <a:buNone/>
            </a:pPr>
            <a:r>
              <a:rPr lang="ro-RO" dirty="0">
                <a:latin typeface="Arial" pitchFamily="34" charset="0"/>
                <a:cs typeface="Arial" pitchFamily="34" charset="0"/>
              </a:rPr>
              <a:t> </a:t>
            </a:r>
            <a:br>
              <a:rPr lang="ro-RO" dirty="0"/>
            </a:br>
            <a:endParaRPr lang="ro-RO" dirty="0"/>
          </a:p>
        </p:txBody>
      </p:sp>
      <p:pic>
        <p:nvPicPr>
          <p:cNvPr id="9217" name="Picture 1" descr="C:\Users\basu\Desktop\descărcare (1).jpg"/>
          <p:cNvPicPr>
            <a:picLocks noChangeAspect="1" noChangeArrowheads="1"/>
          </p:cNvPicPr>
          <p:nvPr/>
        </p:nvPicPr>
        <p:blipFill>
          <a:blip r:embed="rId2"/>
          <a:srcRect/>
          <a:stretch>
            <a:fillRect/>
          </a:stretch>
        </p:blipFill>
        <p:spPr bwMode="auto">
          <a:xfrm>
            <a:off x="6143636" y="142852"/>
            <a:ext cx="2800350" cy="16287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b="1" dirty="0">
                <a:solidFill>
                  <a:srgbClr val="FF0000"/>
                </a:solidFill>
              </a:rPr>
              <a:t>Intimitatea</a:t>
            </a:r>
            <a:endParaRPr lang="ro-RO" dirty="0">
              <a:solidFill>
                <a:srgbClr val="FF0000"/>
              </a:solidFill>
            </a:endParaRPr>
          </a:p>
        </p:txBody>
      </p:sp>
      <p:sp>
        <p:nvSpPr>
          <p:cNvPr id="3" name="Substituent conținut 2"/>
          <p:cNvSpPr>
            <a:spLocks noGrp="1"/>
          </p:cNvSpPr>
          <p:nvPr>
            <p:ph idx="1"/>
          </p:nvPr>
        </p:nvSpPr>
        <p:spPr>
          <a:xfrm>
            <a:off x="460375" y="1857352"/>
            <a:ext cx="8043890" cy="4162436"/>
          </a:xfrm>
        </p:spPr>
        <p:txBody>
          <a:bodyPr>
            <a:normAutofit/>
          </a:bodyPr>
          <a:lstStyle/>
          <a:p>
            <a:pPr algn="just"/>
            <a:r>
              <a:rPr lang="ro-RO" dirty="0">
                <a:latin typeface="Arial" pitchFamily="34" charset="0"/>
                <a:cs typeface="Arial" pitchFamily="34" charset="0"/>
              </a:rPr>
              <a:t>"Cine era </a:t>
            </a:r>
            <a:r>
              <a:rPr lang="en-US" dirty="0" err="1">
                <a:latin typeface="Arial" pitchFamily="34" charset="0"/>
                <a:cs typeface="Arial" pitchFamily="34" charset="0"/>
              </a:rPr>
              <a:t>persoana</a:t>
            </a:r>
            <a:r>
              <a:rPr lang="ro-RO" dirty="0">
                <a:latin typeface="Arial" pitchFamily="34" charset="0"/>
                <a:cs typeface="Arial" pitchFamily="34" charset="0"/>
              </a:rPr>
              <a:t> din fotografia de pe </a:t>
            </a:r>
            <a:r>
              <a:rPr lang="ro-RO" dirty="0" err="1">
                <a:latin typeface="Arial" pitchFamily="34" charset="0"/>
                <a:cs typeface="Arial" pitchFamily="34" charset="0"/>
              </a:rPr>
              <a:t>Facebook</a:t>
            </a:r>
            <a:r>
              <a:rPr lang="ro-RO" dirty="0">
                <a:latin typeface="Arial" pitchFamily="34" charset="0"/>
                <a:cs typeface="Arial" pitchFamily="34" charset="0"/>
              </a:rPr>
              <a:t>? O caut pe Google</a:t>
            </a:r>
            <a:r>
              <a:rPr lang="en-US" dirty="0">
                <a:latin typeface="Arial" pitchFamily="34" charset="0"/>
                <a:cs typeface="Arial" pitchFamily="34" charset="0"/>
              </a:rPr>
              <a:t>!</a:t>
            </a:r>
            <a:r>
              <a:rPr lang="ro-RO" dirty="0">
                <a:latin typeface="Arial" pitchFamily="34" charset="0"/>
                <a:cs typeface="Arial" pitchFamily="34" charset="0"/>
              </a:rPr>
              <a:t>”</a:t>
            </a:r>
            <a:endParaRPr lang="en-US" dirty="0">
              <a:latin typeface="Arial" pitchFamily="34" charset="0"/>
              <a:cs typeface="Arial" pitchFamily="34" charset="0"/>
            </a:endParaRPr>
          </a:p>
          <a:p>
            <a:pPr algn="just"/>
            <a:r>
              <a:rPr lang="ro-RO" dirty="0">
                <a:latin typeface="Arial" pitchFamily="34" charset="0"/>
                <a:cs typeface="Arial" pitchFamily="34" charset="0"/>
              </a:rPr>
              <a:t>Internetul a înlesnit accesul oricui la multe din informaţiile personale.</a:t>
            </a:r>
            <a:endParaRPr lang="en-US" dirty="0">
              <a:latin typeface="Arial" pitchFamily="34" charset="0"/>
              <a:cs typeface="Arial" pitchFamily="34" charset="0"/>
            </a:endParaRPr>
          </a:p>
          <a:p>
            <a:pPr algn="just"/>
            <a:r>
              <a:rPr lang="ro-RO" dirty="0">
                <a:latin typeface="Arial" pitchFamily="34" charset="0"/>
                <a:cs typeface="Arial" pitchFamily="34" charset="0"/>
              </a:rPr>
              <a:t> Înregistrările audio şi video, imaginile şi textele pot fi postate şi distribuite fără acordul legal al celor care apar în respectivele documente. </a:t>
            </a:r>
            <a:endParaRPr lang="en-US" dirty="0">
              <a:latin typeface="Arial" pitchFamily="34" charset="0"/>
              <a:cs typeface="Arial" pitchFamily="34" charset="0"/>
            </a:endParaRPr>
          </a:p>
          <a:p>
            <a:pPr algn="just"/>
            <a:r>
              <a:rPr lang="en-US" dirty="0">
                <a:latin typeface="Arial" pitchFamily="34" charset="0"/>
                <a:cs typeface="Arial" pitchFamily="34" charset="0"/>
              </a:rPr>
              <a:t>S</a:t>
            </a:r>
            <a:r>
              <a:rPr lang="ro-RO" dirty="0" err="1">
                <a:latin typeface="Arial" pitchFamily="34" charset="0"/>
                <a:cs typeface="Arial" pitchFamily="34" charset="0"/>
              </a:rPr>
              <a:t>candalul</a:t>
            </a:r>
            <a:r>
              <a:rPr lang="ro-RO" dirty="0">
                <a:latin typeface="Arial" pitchFamily="34" charset="0"/>
                <a:cs typeface="Arial" pitchFamily="34" charset="0"/>
              </a:rPr>
              <a:t> </a:t>
            </a:r>
            <a:r>
              <a:rPr lang="ro-RO" dirty="0" err="1">
                <a:latin typeface="Arial" pitchFamily="34" charset="0"/>
                <a:cs typeface="Arial" pitchFamily="34" charset="0"/>
              </a:rPr>
              <a:t>WikiLeaks</a:t>
            </a:r>
            <a:r>
              <a:rPr lang="ro-RO" dirty="0">
                <a:latin typeface="Arial" pitchFamily="34" charset="0"/>
                <a:cs typeface="Arial" pitchFamily="34" charset="0"/>
              </a:rPr>
              <a:t> a demonstrat că nimeni nu se poate feri de “atotştiutorul” Internet.</a:t>
            </a:r>
          </a:p>
          <a:p>
            <a:endParaRPr lang="ro-RO" dirty="0"/>
          </a:p>
        </p:txBody>
      </p:sp>
      <p:sp>
        <p:nvSpPr>
          <p:cNvPr id="8194" name="AutoShape 2" descr="Imagini pentru expunerea intimitatii pe inter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8195" name="Picture 3" descr="C:\Users\basu\Desktop\descărcare (2).jpg"/>
          <p:cNvPicPr>
            <a:picLocks noChangeAspect="1" noChangeArrowheads="1"/>
          </p:cNvPicPr>
          <p:nvPr/>
        </p:nvPicPr>
        <p:blipFill>
          <a:blip r:embed="rId2"/>
          <a:srcRect/>
          <a:stretch>
            <a:fillRect/>
          </a:stretch>
        </p:blipFill>
        <p:spPr bwMode="auto">
          <a:xfrm>
            <a:off x="6804248" y="160338"/>
            <a:ext cx="2114550" cy="17145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14400" y="274638"/>
            <a:ext cx="4943484" cy="1143000"/>
          </a:xfrm>
        </p:spPr>
        <p:txBody>
          <a:bodyPr>
            <a:normAutofit/>
          </a:bodyPr>
          <a:lstStyle/>
          <a:p>
            <a:r>
              <a:rPr lang="ro-RO" b="1" dirty="0">
                <a:solidFill>
                  <a:srgbClr val="FF0000"/>
                </a:solidFill>
              </a:rPr>
              <a:t>Hărţuirea virtuală</a:t>
            </a:r>
            <a:endParaRPr lang="ro-RO" dirty="0">
              <a:solidFill>
                <a:srgbClr val="FF0000"/>
              </a:solidFill>
            </a:endParaRPr>
          </a:p>
        </p:txBody>
      </p:sp>
      <p:sp>
        <p:nvSpPr>
          <p:cNvPr id="3" name="Substituent conținut 2"/>
          <p:cNvSpPr>
            <a:spLocks noGrp="1"/>
          </p:cNvSpPr>
          <p:nvPr>
            <p:ph idx="1"/>
          </p:nvPr>
        </p:nvSpPr>
        <p:spPr>
          <a:xfrm>
            <a:off x="428596" y="1571612"/>
            <a:ext cx="8072494" cy="4929222"/>
          </a:xfrm>
        </p:spPr>
        <p:txBody>
          <a:bodyPr>
            <a:normAutofit lnSpcReduction="10000"/>
          </a:bodyPr>
          <a:lstStyle/>
          <a:p>
            <a:pPr algn="just"/>
            <a:r>
              <a:rPr lang="ro-RO" dirty="0">
                <a:latin typeface="Arial" pitchFamily="34" charset="0"/>
                <a:cs typeface="Arial" pitchFamily="34" charset="0"/>
              </a:rPr>
              <a:t>Chat-urile, forumurile şi reţelele de socializare creează noi portiţe pentru cei care vor să profite de oameni. Sunt oameni care îţi află secretele sau care pur şi simplu te agresează constant cu mesaje obscene, încărcate de ură şi ameninţări.</a:t>
            </a:r>
          </a:p>
          <a:p>
            <a:pPr algn="just"/>
            <a:r>
              <a:rPr lang="ro-RO" dirty="0">
                <a:latin typeface="Arial" pitchFamily="34" charset="0"/>
                <a:cs typeface="Arial" pitchFamily="34" charset="0"/>
              </a:rPr>
              <a:t>Adolescenţii pot fi luaţi in râs şi li se pot aduce injurii atât in mod privat, prin mesaje personale, cat şi în mod public, vizibil pentru oricine. In jur de 24% dintre adolescenţi susţin că cineva a postat cel puţin o informaţie negativă, insultătoare despre ei.</a:t>
            </a:r>
          </a:p>
          <a:p>
            <a:pPr algn="just"/>
            <a:r>
              <a:rPr lang="vi-VN" dirty="0">
                <a:latin typeface="Arial" pitchFamily="34" charset="0"/>
                <a:cs typeface="Arial" pitchFamily="34" charset="0"/>
              </a:rPr>
              <a:t>Puşi în situaţia dramatică în care primesc mesaje cu conţinut sexual sau ameninţări, copii se ruşinează sau se sperie, de obicei, şi cred că dacă spun părinţilor vor înrăutăţi situaţia.</a:t>
            </a:r>
            <a:endParaRPr lang="ro-RO" dirty="0">
              <a:latin typeface="Arial" pitchFamily="34" charset="0"/>
              <a:cs typeface="Arial" pitchFamily="34" charset="0"/>
            </a:endParaRPr>
          </a:p>
          <a:p>
            <a:pPr algn="just"/>
            <a:r>
              <a:rPr lang="vi-VN" dirty="0">
                <a:latin typeface="Arial" pitchFamily="34" charset="0"/>
                <a:cs typeface="Arial" pitchFamily="34" charset="0"/>
              </a:rPr>
              <a:t>Sub adăpostul relativ al anonimatului, la care se adaugă riscul relativ scăzut de a fi identificaţi şi prinşi, indivizii periculoşi devin tot mai îndrăzneţi faţă de minori. Această situaţie este extrem de des întâlnită pe reţelele sociale, tot mai accesate de copii şi adolescenţi.</a:t>
            </a:r>
            <a:endParaRPr lang="ro-RO" dirty="0">
              <a:latin typeface="Arial" pitchFamily="34" charset="0"/>
              <a:cs typeface="Arial" pitchFamily="34" charset="0"/>
            </a:endParaRPr>
          </a:p>
        </p:txBody>
      </p:sp>
      <p:pic>
        <p:nvPicPr>
          <p:cNvPr id="18435" name="Picture 3" descr="C:\Users\basu\Desktop\cyber-bullying.jpg"/>
          <p:cNvPicPr>
            <a:picLocks noChangeAspect="1" noChangeArrowheads="1"/>
          </p:cNvPicPr>
          <p:nvPr/>
        </p:nvPicPr>
        <p:blipFill>
          <a:blip r:embed="rId2"/>
          <a:srcRect/>
          <a:stretch>
            <a:fillRect/>
          </a:stretch>
        </p:blipFill>
        <p:spPr bwMode="auto">
          <a:xfrm>
            <a:off x="7452320" y="116632"/>
            <a:ext cx="1462390" cy="14623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115616" y="548680"/>
            <a:ext cx="6557954" cy="1143000"/>
          </a:xfrm>
        </p:spPr>
        <p:txBody>
          <a:bodyPr>
            <a:normAutofit fontScale="90000"/>
          </a:bodyPr>
          <a:lstStyle/>
          <a:p>
            <a:r>
              <a:rPr lang="ro-RO" sz="4000" b="1" dirty="0">
                <a:solidFill>
                  <a:srgbClr val="FF0000"/>
                </a:solidFill>
                <a:latin typeface="Arial" pitchFamily="34" charset="0"/>
                <a:cs typeface="Arial" pitchFamily="34" charset="0"/>
              </a:rPr>
              <a:t>Pornografia infantilă şi exploatarea minorilor</a:t>
            </a:r>
            <a:endParaRPr lang="ro-RO" dirty="0">
              <a:solidFill>
                <a:srgbClr val="FF0000"/>
              </a:solidFill>
              <a:latin typeface="Arial" pitchFamily="34" charset="0"/>
              <a:cs typeface="Arial" pitchFamily="34" charset="0"/>
            </a:endParaRPr>
          </a:p>
        </p:txBody>
      </p:sp>
      <p:sp>
        <p:nvSpPr>
          <p:cNvPr id="3" name="Substituent conținut 2"/>
          <p:cNvSpPr>
            <a:spLocks noGrp="1"/>
          </p:cNvSpPr>
          <p:nvPr>
            <p:ph idx="1"/>
          </p:nvPr>
        </p:nvSpPr>
        <p:spPr>
          <a:xfrm>
            <a:off x="251520" y="2454028"/>
            <a:ext cx="8329642" cy="4000528"/>
          </a:xfrm>
        </p:spPr>
        <p:txBody>
          <a:bodyPr>
            <a:normAutofit/>
          </a:bodyPr>
          <a:lstStyle/>
          <a:p>
            <a:pPr algn="just"/>
            <a:r>
              <a:rPr lang="ro-RO" dirty="0">
                <a:latin typeface="Arial" pitchFamily="34" charset="0"/>
                <a:cs typeface="Arial" pitchFamily="34" charset="0"/>
              </a:rPr>
              <a:t>Există numeroase cazuri de abuz al copiilor de către utilizatori de pornografie.</a:t>
            </a:r>
          </a:p>
          <a:p>
            <a:pPr algn="just"/>
            <a:r>
              <a:rPr lang="ro-RO" dirty="0">
                <a:latin typeface="Arial" pitchFamily="34" charset="0"/>
                <a:cs typeface="Arial" pitchFamily="34" charset="0"/>
              </a:rPr>
              <a:t>Aproximativ 20% din totalul materialelor pornografice de pe Internet conţin imagini cu copii.</a:t>
            </a:r>
          </a:p>
          <a:p>
            <a:pPr algn="just"/>
            <a:r>
              <a:rPr lang="ro-RO" dirty="0">
                <a:latin typeface="Arial" pitchFamily="34" charset="0"/>
                <a:cs typeface="Arial" pitchFamily="34" charset="0"/>
              </a:rPr>
              <a:t>Uşurinţa cu care se filmează, apoi se transferă filmele pe Internet, abilitatea de păstrare a anonimatul şi de postarea şi la consumul acestor filme au determinat creşterea continuă a industriei pornografice infantile.</a:t>
            </a:r>
          </a:p>
          <a:p>
            <a:endParaRPr lang="ro-RO" dirty="0"/>
          </a:p>
        </p:txBody>
      </p:sp>
      <p:pic>
        <p:nvPicPr>
          <p:cNvPr id="5121" name="Picture 1" descr="C:\Users\basu\Desktop\pedofili.jpg"/>
          <p:cNvPicPr>
            <a:picLocks noChangeAspect="1" noChangeArrowheads="1"/>
          </p:cNvPicPr>
          <p:nvPr/>
        </p:nvPicPr>
        <p:blipFill>
          <a:blip r:embed="rId2"/>
          <a:srcRect/>
          <a:stretch>
            <a:fillRect/>
          </a:stretch>
        </p:blipFill>
        <p:spPr bwMode="auto">
          <a:xfrm>
            <a:off x="7000892" y="142852"/>
            <a:ext cx="1881189" cy="23111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788025" y="720929"/>
            <a:ext cx="4429156" cy="1143000"/>
          </a:xfrm>
        </p:spPr>
        <p:txBody>
          <a:bodyPr>
            <a:normAutofit fontScale="90000"/>
          </a:bodyPr>
          <a:lstStyle/>
          <a:p>
            <a:r>
              <a:rPr lang="ro-RO" b="1" dirty="0">
                <a:solidFill>
                  <a:srgbClr val="FF0000"/>
                </a:solidFill>
                <a:latin typeface="Arial" pitchFamily="34" charset="0"/>
                <a:cs typeface="Arial" pitchFamily="34" charset="0"/>
              </a:rPr>
              <a:t>Obsedaţii sexuali din lumea virtuală</a:t>
            </a:r>
            <a:endParaRPr lang="ro-RO" dirty="0">
              <a:solidFill>
                <a:srgbClr val="FF0000"/>
              </a:solidFill>
              <a:latin typeface="Arial" pitchFamily="34" charset="0"/>
              <a:cs typeface="Arial" pitchFamily="34" charset="0"/>
            </a:endParaRPr>
          </a:p>
        </p:txBody>
      </p:sp>
      <p:sp>
        <p:nvSpPr>
          <p:cNvPr id="3" name="Substituent conținut 2"/>
          <p:cNvSpPr>
            <a:spLocks noGrp="1"/>
          </p:cNvSpPr>
          <p:nvPr>
            <p:ph idx="1"/>
          </p:nvPr>
        </p:nvSpPr>
        <p:spPr>
          <a:xfrm>
            <a:off x="500034" y="3071810"/>
            <a:ext cx="8186766" cy="2947990"/>
          </a:xfrm>
        </p:spPr>
        <p:txBody>
          <a:bodyPr/>
          <a:lstStyle/>
          <a:p>
            <a:pPr algn="just"/>
            <a:r>
              <a:rPr lang="ro-RO" dirty="0">
                <a:latin typeface="Arial" pitchFamily="34" charset="0"/>
                <a:cs typeface="Arial" pitchFamily="34" charset="0"/>
              </a:rPr>
              <a:t>Un obsedat sexual virtual foloseşte chat-urile şi site-urile de socializare ca să găsească oameni vulnerabili, preferabil minori. </a:t>
            </a:r>
            <a:endParaRPr lang="en-US" dirty="0">
              <a:latin typeface="Arial" pitchFamily="34" charset="0"/>
              <a:cs typeface="Arial" pitchFamily="34" charset="0"/>
            </a:endParaRPr>
          </a:p>
          <a:p>
            <a:pPr algn="just"/>
            <a:r>
              <a:rPr lang="ro-RO" dirty="0">
                <a:latin typeface="Arial" pitchFamily="34" charset="0"/>
                <a:cs typeface="Arial" pitchFamily="34" charset="0"/>
              </a:rPr>
              <a:t>Sub un nume fals, îi îndeamnă la confesiuni şi la întâlniri faţă în faţă, apoi îi agresează şi şantajează.</a:t>
            </a:r>
            <a:endParaRPr lang="ro-RO" dirty="0"/>
          </a:p>
        </p:txBody>
      </p:sp>
      <p:pic>
        <p:nvPicPr>
          <p:cNvPr id="4097" name="Picture 1" descr="C:\Users\basu\Desktop\646x404 (1).jpg"/>
          <p:cNvPicPr>
            <a:picLocks noChangeAspect="1" noChangeArrowheads="1"/>
          </p:cNvPicPr>
          <p:nvPr/>
        </p:nvPicPr>
        <p:blipFill>
          <a:blip r:embed="rId2"/>
          <a:srcRect/>
          <a:stretch>
            <a:fillRect/>
          </a:stretch>
        </p:blipFill>
        <p:spPr bwMode="auto">
          <a:xfrm>
            <a:off x="5796136" y="404664"/>
            <a:ext cx="2952328" cy="18463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14400" y="274638"/>
            <a:ext cx="4872046" cy="1439850"/>
          </a:xfrm>
        </p:spPr>
        <p:txBody>
          <a:bodyPr>
            <a:normAutofit/>
          </a:bodyPr>
          <a:lstStyle/>
          <a:p>
            <a:r>
              <a:rPr lang="ro-RO" b="1" dirty="0">
                <a:solidFill>
                  <a:srgbClr val="FF0000"/>
                </a:solidFill>
                <a:latin typeface="Arial" pitchFamily="34" charset="0"/>
                <a:cs typeface="Arial" pitchFamily="34" charset="0"/>
              </a:rPr>
              <a:t>Date statistice la nivel european</a:t>
            </a:r>
          </a:p>
        </p:txBody>
      </p:sp>
      <p:sp>
        <p:nvSpPr>
          <p:cNvPr id="3" name="Substituent conținut 2"/>
          <p:cNvSpPr>
            <a:spLocks noGrp="1"/>
          </p:cNvSpPr>
          <p:nvPr>
            <p:ph idx="1"/>
          </p:nvPr>
        </p:nvSpPr>
        <p:spPr>
          <a:xfrm>
            <a:off x="251520" y="2204864"/>
            <a:ext cx="8429684" cy="4143404"/>
          </a:xfrm>
        </p:spPr>
        <p:txBody>
          <a:bodyPr>
            <a:normAutofit/>
          </a:bodyPr>
          <a:lstStyle/>
          <a:p>
            <a:pPr algn="just"/>
            <a:r>
              <a:rPr lang="ro-RO" dirty="0">
                <a:latin typeface="Arial" pitchFamily="34" charset="0"/>
                <a:cs typeface="Arial" pitchFamily="34" charset="0"/>
              </a:rPr>
              <a:t>În medie, la nivelul UE, 25 %, dintre utilizatorii de internet în scopuri private s-au confruntat, conform unui studiu, anul trecut cu asemenea probleme.</a:t>
            </a:r>
          </a:p>
          <a:p>
            <a:pPr algn="just"/>
            <a:r>
              <a:rPr lang="ro-RO" dirty="0">
                <a:latin typeface="Arial" pitchFamily="34" charset="0"/>
                <a:cs typeface="Arial" pitchFamily="34" charset="0"/>
              </a:rPr>
              <a:t>Cele mai frecvente deficiente s-au semnalat în: Croaţia (42%), Ungaria (39%), Portugalia (36%), Malta (34%) si Franţa (33%), urmate de Luxemburg (31%) şi Spania (30%). La polul opus, cele mai sigure ţări au fost Cehia (10%), Olanda (11%) şi Slovacia (13%). România nu a participat la studiu.</a:t>
            </a:r>
          </a:p>
          <a:p>
            <a:endParaRPr lang="ro-RO" dirty="0"/>
          </a:p>
          <a:p>
            <a:endParaRPr lang="ro-RO" dirty="0"/>
          </a:p>
        </p:txBody>
      </p:sp>
      <p:pic>
        <p:nvPicPr>
          <p:cNvPr id="3073" name="Picture 1" descr="C:\Users\basu\Desktop\dependenta-de-internet.jpg"/>
          <p:cNvPicPr>
            <a:picLocks noChangeAspect="1" noChangeArrowheads="1"/>
          </p:cNvPicPr>
          <p:nvPr/>
        </p:nvPicPr>
        <p:blipFill>
          <a:blip r:embed="rId2"/>
          <a:srcRect/>
          <a:stretch>
            <a:fillRect/>
          </a:stretch>
        </p:blipFill>
        <p:spPr bwMode="auto">
          <a:xfrm>
            <a:off x="6072198" y="142852"/>
            <a:ext cx="2707366" cy="181451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914400" y="274638"/>
            <a:ext cx="4657732" cy="1143000"/>
          </a:xfrm>
        </p:spPr>
        <p:txBody>
          <a:bodyPr/>
          <a:lstStyle/>
          <a:p>
            <a:r>
              <a:rPr lang="ro-RO" b="1" dirty="0">
                <a:solidFill>
                  <a:srgbClr val="FF0000"/>
                </a:solidFill>
                <a:latin typeface="Arial" pitchFamily="34" charset="0"/>
                <a:cs typeface="Arial" pitchFamily="34" charset="0"/>
              </a:rPr>
              <a:t>Ce se poate face?</a:t>
            </a:r>
          </a:p>
        </p:txBody>
      </p:sp>
      <p:sp>
        <p:nvSpPr>
          <p:cNvPr id="3" name="Substituent conținut 2"/>
          <p:cNvSpPr>
            <a:spLocks noGrp="1"/>
          </p:cNvSpPr>
          <p:nvPr>
            <p:ph idx="1"/>
          </p:nvPr>
        </p:nvSpPr>
        <p:spPr>
          <a:xfrm>
            <a:off x="323528" y="2060848"/>
            <a:ext cx="8329642" cy="4162436"/>
          </a:xfrm>
        </p:spPr>
        <p:txBody>
          <a:bodyPr>
            <a:normAutofit/>
          </a:bodyPr>
          <a:lstStyle/>
          <a:p>
            <a:pPr algn="just"/>
            <a:r>
              <a:rPr lang="ro-RO" dirty="0">
                <a:latin typeface="Arial" pitchFamily="34" charset="0"/>
                <a:cs typeface="Arial" pitchFamily="34" charset="0"/>
              </a:rPr>
              <a:t>Adolescenţii</a:t>
            </a:r>
            <a:r>
              <a:rPr lang="vi-VN" dirty="0">
                <a:latin typeface="Arial" pitchFamily="34" charset="0"/>
                <a:cs typeface="Arial" pitchFamily="34" charset="0"/>
              </a:rPr>
              <a:t> trebuie să ştie că poate să închidă oricând, fără riscul vreunei pedepse, ferestrele de chat, e-mail-ul sau chiar computeru</a:t>
            </a:r>
            <a:r>
              <a:rPr lang="ro-RO" dirty="0">
                <a:latin typeface="Arial" pitchFamily="34" charset="0"/>
                <a:cs typeface="Arial" pitchFamily="34" charset="0"/>
              </a:rPr>
              <a:t>l;</a:t>
            </a:r>
            <a:r>
              <a:rPr lang="vi-VN" dirty="0">
                <a:latin typeface="Arial" pitchFamily="34" charset="0"/>
                <a:cs typeface="Arial" pitchFamily="34" charset="0"/>
              </a:rPr>
              <a:t> că nu este obligat să deschidă mesaje, precum cele primite de la străini sau cele de tip spam.</a:t>
            </a:r>
            <a:endParaRPr lang="ro-RO" dirty="0">
              <a:latin typeface="Arial" pitchFamily="34" charset="0"/>
              <a:cs typeface="Arial" pitchFamily="34" charset="0"/>
            </a:endParaRPr>
          </a:p>
          <a:p>
            <a:pPr algn="just"/>
            <a:r>
              <a:rPr lang="ro-RO" b="1" u="sng" dirty="0">
                <a:latin typeface="Arial" pitchFamily="34" charset="0"/>
                <a:cs typeface="Arial" pitchFamily="34" charset="0"/>
              </a:rPr>
              <a:t>E</a:t>
            </a:r>
            <a:r>
              <a:rPr lang="vi-VN" b="1" u="sng" dirty="0">
                <a:latin typeface="Arial" pitchFamily="34" charset="0"/>
                <a:cs typeface="Arial" pitchFamily="34" charset="0"/>
              </a:rPr>
              <a:t>xtrem de important! </a:t>
            </a:r>
            <a:r>
              <a:rPr lang="vi-VN" dirty="0">
                <a:latin typeface="Arial" pitchFamily="34" charset="0"/>
                <a:cs typeface="Arial" pitchFamily="34" charset="0"/>
              </a:rPr>
              <a:t>În momentul în care primeşte pe mail sau chat mesaje obscene, ameninţări sau fotografii şi fragmente video cu conţinut pornografic sau violent</a:t>
            </a:r>
            <a:r>
              <a:rPr lang="ro-RO" dirty="0">
                <a:latin typeface="Arial" pitchFamily="34" charset="0"/>
                <a:cs typeface="Arial" pitchFamily="34" charset="0"/>
              </a:rPr>
              <a:t>, </a:t>
            </a:r>
            <a:r>
              <a:rPr lang="vi-VN" u="sng" dirty="0">
                <a:latin typeface="Arial" pitchFamily="34" charset="0"/>
                <a:cs typeface="Arial" pitchFamily="34" charset="0"/>
              </a:rPr>
              <a:t>trebuie</a:t>
            </a:r>
            <a:r>
              <a:rPr lang="vi-VN" dirty="0">
                <a:latin typeface="Arial" pitchFamily="34" charset="0"/>
                <a:cs typeface="Arial" pitchFamily="34" charset="0"/>
              </a:rPr>
              <a:t> să-şi anunţe părinţii fără teamă sau ruşine. </a:t>
            </a:r>
            <a:endParaRPr lang="ro-RO" dirty="0">
              <a:latin typeface="Arial" pitchFamily="34" charset="0"/>
              <a:cs typeface="Arial" pitchFamily="34" charset="0"/>
            </a:endParaRPr>
          </a:p>
        </p:txBody>
      </p:sp>
      <p:pic>
        <p:nvPicPr>
          <p:cNvPr id="7" name="Picture 2" descr="C:\Users\basu\Desktop\hacker-twitter-share.png"/>
          <p:cNvPicPr>
            <a:picLocks noChangeAspect="1" noChangeArrowheads="1"/>
          </p:cNvPicPr>
          <p:nvPr/>
        </p:nvPicPr>
        <p:blipFill>
          <a:blip r:embed="rId2" cstate="print"/>
          <a:srcRect/>
          <a:stretch>
            <a:fillRect/>
          </a:stretch>
        </p:blipFill>
        <p:spPr bwMode="auto">
          <a:xfrm>
            <a:off x="5580112" y="142852"/>
            <a:ext cx="3319208" cy="16934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basu\Desktop\weblogbetter.bmp"/>
          <p:cNvPicPr>
            <a:picLocks noChangeAspect="1" noChangeArrowheads="1"/>
          </p:cNvPicPr>
          <p:nvPr/>
        </p:nvPicPr>
        <p:blipFill>
          <a:blip r:embed="rId2"/>
          <a:srcRect/>
          <a:stretch>
            <a:fillRect/>
          </a:stretch>
        </p:blipFill>
        <p:spPr bwMode="auto">
          <a:xfrm>
            <a:off x="5220072" y="260648"/>
            <a:ext cx="3603820" cy="2702865"/>
          </a:xfrm>
          <a:prstGeom prst="rect">
            <a:avLst/>
          </a:prstGeom>
          <a:noFill/>
        </p:spPr>
      </p:pic>
      <p:sp>
        <p:nvSpPr>
          <p:cNvPr id="2" name="Titlu 1"/>
          <p:cNvSpPr>
            <a:spLocks noGrp="1"/>
          </p:cNvSpPr>
          <p:nvPr>
            <p:ph type="title"/>
          </p:nvPr>
        </p:nvSpPr>
        <p:spPr>
          <a:xfrm>
            <a:off x="1785918" y="928670"/>
            <a:ext cx="7358082" cy="1143000"/>
          </a:xfrm>
        </p:spPr>
        <p:txBody>
          <a:bodyPr/>
          <a:lstStyle/>
          <a:p>
            <a:r>
              <a:rPr lang="ro-RO" b="1" dirty="0">
                <a:solidFill>
                  <a:srgbClr val="FF0000"/>
                </a:solidFill>
                <a:latin typeface="Arial" pitchFamily="34" charset="0"/>
                <a:cs typeface="Arial" pitchFamily="34" charset="0"/>
              </a:rPr>
              <a:t>Concluzii </a:t>
            </a:r>
          </a:p>
        </p:txBody>
      </p:sp>
      <p:sp>
        <p:nvSpPr>
          <p:cNvPr id="3" name="Substituent conținut 2"/>
          <p:cNvSpPr>
            <a:spLocks noGrp="1"/>
          </p:cNvSpPr>
          <p:nvPr>
            <p:ph idx="1"/>
          </p:nvPr>
        </p:nvSpPr>
        <p:spPr>
          <a:xfrm>
            <a:off x="309506" y="2780928"/>
            <a:ext cx="8501122" cy="3233742"/>
          </a:xfrm>
        </p:spPr>
        <p:txBody>
          <a:bodyPr>
            <a:normAutofit/>
          </a:bodyPr>
          <a:lstStyle/>
          <a:p>
            <a:pPr algn="just"/>
            <a:r>
              <a:rPr lang="vi-VN" dirty="0">
                <a:latin typeface="Arial" pitchFamily="34" charset="0"/>
                <a:cs typeface="Arial" pitchFamily="34" charset="0"/>
              </a:rPr>
              <a:t>Internetul, în ciuda vastităţii şi complexităţii sale, precum şi a ritmului uluitor de dezvoltare, nu este altceva decât un serviciu supus aceloraşi legi şi reguli precum viaţa reală. </a:t>
            </a:r>
            <a:endParaRPr lang="ro-RO" dirty="0">
              <a:latin typeface="Arial" pitchFamily="34" charset="0"/>
              <a:cs typeface="Arial" pitchFamily="34" charset="0"/>
            </a:endParaRPr>
          </a:p>
          <a:p>
            <a:pPr algn="just"/>
            <a:r>
              <a:rPr lang="vi-VN" dirty="0">
                <a:latin typeface="Arial" pitchFamily="34" charset="0"/>
                <a:cs typeface="Arial" pitchFamily="34" charset="0"/>
              </a:rPr>
              <a:t>Defăimarea, insultarea, racolarea, hărţuirea, pedofilia sau ameninţarea cuiva prin intermediul online </a:t>
            </a:r>
            <a:r>
              <a:rPr lang="vi-VN" b="1" u="sng" dirty="0">
                <a:latin typeface="Arial" pitchFamily="34" charset="0"/>
                <a:cs typeface="Arial" pitchFamily="34" charset="0"/>
              </a:rPr>
              <a:t>sunt prin definiţie infracţiuni care </a:t>
            </a:r>
            <a:r>
              <a:rPr lang="ro-RO" b="1" u="sng" dirty="0">
                <a:latin typeface="Arial" pitchFamily="34" charset="0"/>
                <a:cs typeface="Arial" pitchFamily="34" charset="0"/>
              </a:rPr>
              <a:t>pot şi </a:t>
            </a:r>
            <a:r>
              <a:rPr lang="vi-VN" b="1" u="sng" dirty="0">
                <a:latin typeface="Arial" pitchFamily="34" charset="0"/>
                <a:cs typeface="Arial" pitchFamily="34" charset="0"/>
              </a:rPr>
              <a:t>trebuie pedepsite</a:t>
            </a:r>
            <a:r>
              <a:rPr lang="vi-VN" dirty="0">
                <a:latin typeface="Arial" pitchFamily="34" charset="0"/>
                <a:cs typeface="Arial" pitchFamily="34" charset="0"/>
              </a:rPr>
              <a:t>.</a:t>
            </a:r>
            <a:endParaRPr lang="ro-RO"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asu\Desktop\internet.jpg"/>
          <p:cNvPicPr>
            <a:picLocks noChangeAspect="1" noChangeArrowheads="1"/>
          </p:cNvPicPr>
          <p:nvPr/>
        </p:nvPicPr>
        <p:blipFill>
          <a:blip r:embed="rId2"/>
          <a:srcRect/>
          <a:stretch>
            <a:fillRect/>
          </a:stretch>
        </p:blipFill>
        <p:spPr bwMode="auto">
          <a:xfrm>
            <a:off x="6804248" y="251691"/>
            <a:ext cx="2088232" cy="1566174"/>
          </a:xfrm>
          <a:prstGeom prst="rect">
            <a:avLst/>
          </a:prstGeom>
          <a:noFill/>
        </p:spPr>
      </p:pic>
      <p:sp>
        <p:nvSpPr>
          <p:cNvPr id="2" name="Titlu 1"/>
          <p:cNvSpPr>
            <a:spLocks noGrp="1"/>
          </p:cNvSpPr>
          <p:nvPr>
            <p:ph type="title"/>
          </p:nvPr>
        </p:nvSpPr>
        <p:spPr/>
        <p:txBody>
          <a:bodyPr/>
          <a:lstStyle/>
          <a:p>
            <a:r>
              <a:rPr lang="ro-RO" b="1" dirty="0">
                <a:solidFill>
                  <a:srgbClr val="FF0000"/>
                </a:solidFill>
              </a:rPr>
              <a:t>Pericolele spaţiului virtual</a:t>
            </a:r>
          </a:p>
        </p:txBody>
      </p:sp>
      <p:sp>
        <p:nvSpPr>
          <p:cNvPr id="3" name="Substituent conținut 2"/>
          <p:cNvSpPr>
            <a:spLocks noGrp="1"/>
          </p:cNvSpPr>
          <p:nvPr>
            <p:ph idx="1"/>
          </p:nvPr>
        </p:nvSpPr>
        <p:spPr>
          <a:xfrm>
            <a:off x="357158" y="1447800"/>
            <a:ext cx="7929618" cy="4572000"/>
          </a:xfrm>
        </p:spPr>
        <p:txBody>
          <a:bodyPr>
            <a:normAutofit fontScale="77500" lnSpcReduction="20000"/>
          </a:bodyPr>
          <a:lstStyle/>
          <a:p>
            <a:endParaRPr lang="en-US" sz="3100" dirty="0">
              <a:latin typeface="Arial" pitchFamily="34" charset="0"/>
              <a:cs typeface="Arial" pitchFamily="34" charset="0"/>
            </a:endParaRPr>
          </a:p>
          <a:p>
            <a:pPr algn="just"/>
            <a:r>
              <a:rPr lang="ro-RO" sz="3100" dirty="0">
                <a:latin typeface="Arial" pitchFamily="34" charset="0"/>
                <a:cs typeface="Arial" pitchFamily="34" charset="0"/>
              </a:rPr>
              <a:t>Pe „autostrăzile informaţiei” ţinem legătura cu oamenii prin e-mail, </a:t>
            </a:r>
            <a:r>
              <a:rPr lang="ro-RO" sz="3100" dirty="0" err="1">
                <a:latin typeface="Arial" pitchFamily="34" charset="0"/>
                <a:cs typeface="Arial" pitchFamily="34" charset="0"/>
              </a:rPr>
              <a:t>Facebook</a:t>
            </a:r>
            <a:r>
              <a:rPr lang="ro-RO" sz="3100" dirty="0">
                <a:latin typeface="Arial" pitchFamily="34" charset="0"/>
                <a:cs typeface="Arial" pitchFamily="34" charset="0"/>
              </a:rPr>
              <a:t>, etc.</a:t>
            </a:r>
            <a:endParaRPr lang="en-US" sz="3100" dirty="0">
              <a:latin typeface="Arial" pitchFamily="34" charset="0"/>
              <a:cs typeface="Arial" pitchFamily="34" charset="0"/>
            </a:endParaRPr>
          </a:p>
          <a:p>
            <a:pPr algn="just"/>
            <a:r>
              <a:rPr lang="vi-VN" sz="3100" dirty="0">
                <a:latin typeface="Arial" pitchFamily="34" charset="0"/>
                <a:cs typeface="Arial" pitchFamily="34" charset="0"/>
              </a:rPr>
              <a:t>Comunicarea prin e-mail, serviciile de mesaje instantanee, căutarea pe Internet şi mai ales diversele reţele de socializare sunt principalele puncte de interes pentru </a:t>
            </a:r>
            <a:r>
              <a:rPr lang="en-US" sz="3100" dirty="0" err="1">
                <a:latin typeface="Arial" pitchFamily="34" charset="0"/>
                <a:cs typeface="Arial" pitchFamily="34" charset="0"/>
              </a:rPr>
              <a:t>adolescen</a:t>
            </a:r>
            <a:r>
              <a:rPr lang="ro-RO" sz="3100" dirty="0">
                <a:latin typeface="Arial" pitchFamily="34" charset="0"/>
                <a:cs typeface="Arial" pitchFamily="34" charset="0"/>
              </a:rPr>
              <a:t>ţi.</a:t>
            </a:r>
            <a:endParaRPr lang="en-US" sz="3100" dirty="0">
              <a:latin typeface="Arial" pitchFamily="34" charset="0"/>
              <a:cs typeface="Arial" pitchFamily="34" charset="0"/>
            </a:endParaRPr>
          </a:p>
          <a:p>
            <a:pPr algn="just"/>
            <a:r>
              <a:rPr lang="it-IT" sz="3100" dirty="0">
                <a:latin typeface="Arial" pitchFamily="34" charset="0"/>
                <a:cs typeface="Arial" pitchFamily="34" charset="0"/>
              </a:rPr>
              <a:t>Pe lângă avantajele sale deloc neglijabile, Internetul reprezintă un pericol serios.</a:t>
            </a:r>
            <a:endParaRPr lang="ro-RO" sz="3100" dirty="0">
              <a:latin typeface="Arial" pitchFamily="34" charset="0"/>
              <a:cs typeface="Arial" pitchFamily="34" charset="0"/>
            </a:endParaRPr>
          </a:p>
          <a:p>
            <a:pPr algn="just"/>
            <a:r>
              <a:rPr lang="ro-RO" sz="3100" dirty="0">
                <a:latin typeface="Arial" pitchFamily="34" charset="0"/>
                <a:cs typeface="Arial" pitchFamily="34" charset="0"/>
              </a:rPr>
              <a:t> Internetul ne uneşte şi ne oferă </a:t>
            </a:r>
            <a:r>
              <a:rPr lang="ro-RO" sz="3100" dirty="0" err="1">
                <a:latin typeface="Arial" pitchFamily="34" charset="0"/>
                <a:cs typeface="Arial" pitchFamily="34" charset="0"/>
              </a:rPr>
              <a:t>infomaţii</a:t>
            </a:r>
            <a:r>
              <a:rPr lang="ro-RO" sz="3100" dirty="0">
                <a:latin typeface="Arial" pitchFamily="34" charset="0"/>
                <a:cs typeface="Arial" pitchFamily="34" charset="0"/>
              </a:rPr>
              <a:t> de ultimă oră în numai câteva secunde. Totuşi, există şi numeroase vulnerabilităţi ale Internetului, care afectează grav viaţa reală. </a:t>
            </a:r>
          </a:p>
          <a:p>
            <a:endParaRPr lang="ro-R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14282" y="714356"/>
            <a:ext cx="7772400" cy="857256"/>
          </a:xfrm>
        </p:spPr>
        <p:txBody>
          <a:bodyPr>
            <a:normAutofit/>
          </a:bodyPr>
          <a:lstStyle/>
          <a:p>
            <a:r>
              <a:rPr lang="ro-RO" sz="3600" b="1" dirty="0">
                <a:solidFill>
                  <a:srgbClr val="FF0000"/>
                </a:solidFill>
              </a:rPr>
              <a:t>Propaganda şi dezinformarea</a:t>
            </a:r>
            <a:endParaRPr lang="ro-RO" sz="3600" dirty="0">
              <a:solidFill>
                <a:srgbClr val="FF0000"/>
              </a:solidFill>
            </a:endParaRPr>
          </a:p>
        </p:txBody>
      </p:sp>
      <p:sp>
        <p:nvSpPr>
          <p:cNvPr id="4" name="Substituent conținut 3"/>
          <p:cNvSpPr>
            <a:spLocks noGrp="1"/>
          </p:cNvSpPr>
          <p:nvPr>
            <p:ph idx="1"/>
          </p:nvPr>
        </p:nvSpPr>
        <p:spPr>
          <a:xfrm>
            <a:off x="214282" y="1928802"/>
            <a:ext cx="8715436" cy="4714908"/>
          </a:xfrm>
        </p:spPr>
        <p:txBody>
          <a:bodyPr>
            <a:normAutofit/>
          </a:bodyPr>
          <a:lstStyle/>
          <a:p>
            <a:pPr algn="just"/>
            <a:r>
              <a:rPr lang="ro-RO" dirty="0">
                <a:latin typeface="Arial" pitchFamily="34" charset="0"/>
                <a:cs typeface="Arial" pitchFamily="34" charset="0"/>
              </a:rPr>
              <a:t>De la negarea existenţei Holocaustului la teoriile conspiraţiei, Internetul permite oricui să distribuie orice fel de informaţie în spaţiul virtual.</a:t>
            </a:r>
          </a:p>
          <a:p>
            <a:pPr algn="just"/>
            <a:r>
              <a:rPr lang="ro-RO" dirty="0">
                <a:latin typeface="Arial" pitchFamily="34" charset="0"/>
                <a:cs typeface="Arial" pitchFamily="34" charset="0"/>
              </a:rPr>
              <a:t>Există exemple care demonstrează felul în care afectează oamenii.</a:t>
            </a:r>
          </a:p>
          <a:p>
            <a:pPr algn="just"/>
            <a:r>
              <a:rPr lang="ro-RO" dirty="0">
                <a:latin typeface="Arial" pitchFamily="34" charset="0"/>
                <a:cs typeface="Arial" pitchFamily="34" charset="0"/>
              </a:rPr>
              <a:t>Tommy </a:t>
            </a:r>
            <a:r>
              <a:rPr lang="ro-RO" dirty="0" err="1">
                <a:latin typeface="Arial" pitchFamily="34" charset="0"/>
                <a:cs typeface="Arial" pitchFamily="34" charset="0"/>
              </a:rPr>
              <a:t>Hilfiger</a:t>
            </a:r>
            <a:r>
              <a:rPr lang="ro-RO" dirty="0">
                <a:latin typeface="Arial" pitchFamily="34" charset="0"/>
                <a:cs typeface="Arial" pitchFamily="34" charset="0"/>
              </a:rPr>
              <a:t> a devenit ţinta unor </a:t>
            </a:r>
            <a:r>
              <a:rPr lang="ro-RO" dirty="0" err="1">
                <a:latin typeface="Arial" pitchFamily="34" charset="0"/>
                <a:cs typeface="Arial" pitchFamily="34" charset="0"/>
              </a:rPr>
              <a:t>atacur</a:t>
            </a:r>
            <a:r>
              <a:rPr lang="en-US" dirty="0" err="1">
                <a:latin typeface="Arial" pitchFamily="34" charset="0"/>
                <a:cs typeface="Arial" pitchFamily="34" charset="0"/>
              </a:rPr>
              <a:t>i</a:t>
            </a:r>
            <a:r>
              <a:rPr lang="en-US" dirty="0">
                <a:latin typeface="Arial" pitchFamily="34" charset="0"/>
                <a:cs typeface="Arial" pitchFamily="34" charset="0"/>
              </a:rPr>
              <a:t> </a:t>
            </a:r>
            <a:r>
              <a:rPr lang="ro-RO" dirty="0">
                <a:latin typeface="Arial" pitchFamily="34" charset="0"/>
                <a:cs typeface="Arial" pitchFamily="34" charset="0"/>
              </a:rPr>
              <a:t>în 2000, după ce a început să circule un e-mail care susţinea că designerul făcuse remarci rasiste, iar oamenii erau sfătuiţi să nu-i mai cumpere hainele. E-mailurile i-au afectat afacerea şi imaginea.</a:t>
            </a:r>
          </a:p>
          <a:p>
            <a:endParaRPr lang="ro-RO" dirty="0"/>
          </a:p>
        </p:txBody>
      </p:sp>
      <p:pic>
        <p:nvPicPr>
          <p:cNvPr id="6" name="Picture 2" descr="C:\Users\basu\Desktop\propaganda-768x465.png"/>
          <p:cNvPicPr>
            <a:picLocks noChangeAspect="1" noChangeArrowheads="1"/>
          </p:cNvPicPr>
          <p:nvPr/>
        </p:nvPicPr>
        <p:blipFill>
          <a:blip r:embed="rId2"/>
          <a:srcRect/>
          <a:stretch>
            <a:fillRect/>
          </a:stretch>
        </p:blipFill>
        <p:spPr bwMode="auto">
          <a:xfrm>
            <a:off x="6372200" y="336034"/>
            <a:ext cx="2160240" cy="140138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normAutofit/>
          </a:bodyPr>
          <a:lstStyle/>
          <a:p>
            <a:r>
              <a:rPr lang="ro-RO" b="1" dirty="0">
                <a:solidFill>
                  <a:srgbClr val="FF0000"/>
                </a:solidFill>
              </a:rPr>
              <a:t>Fraudele virtuale</a:t>
            </a:r>
            <a:endParaRPr lang="ro-RO" dirty="0"/>
          </a:p>
        </p:txBody>
      </p:sp>
      <p:sp>
        <p:nvSpPr>
          <p:cNvPr id="3" name="Substituent conținut 2"/>
          <p:cNvSpPr>
            <a:spLocks noGrp="1"/>
          </p:cNvSpPr>
          <p:nvPr>
            <p:ph idx="1"/>
          </p:nvPr>
        </p:nvSpPr>
        <p:spPr>
          <a:xfrm>
            <a:off x="285720" y="2000240"/>
            <a:ext cx="8643998" cy="4090998"/>
          </a:xfrm>
        </p:spPr>
        <p:txBody>
          <a:bodyPr>
            <a:normAutofit/>
          </a:bodyPr>
          <a:lstStyle/>
          <a:p>
            <a:pPr algn="just"/>
            <a:r>
              <a:rPr lang="ro-RO" dirty="0">
                <a:latin typeface="Arial" pitchFamily="34" charset="0"/>
                <a:cs typeface="Arial" pitchFamily="34" charset="0"/>
              </a:rPr>
              <a:t>"Donează doi dolari/euro pentru ……!". Mai mult ca sigur aţi întâlnit mesajul cel puţin o dată. Anual, sute de mii de oameni cad victime ale fraudelor online şi se pierd milioane de dolari.</a:t>
            </a:r>
          </a:p>
          <a:p>
            <a:pPr algn="just"/>
            <a:r>
              <a:rPr lang="ro-RO" dirty="0">
                <a:latin typeface="Arial" pitchFamily="34" charset="0"/>
                <a:cs typeface="Arial" pitchFamily="34" charset="0"/>
              </a:rPr>
              <a:t>Sunt sute de feluri în care poţi fi păcălit să donezi sau să furnizezi date personale, cum ar fi contul bancar sau datele de pe buletin. Se estimează că fraudele pe Internet se vor dezvolta, cu cât vom apela mai mult la serviciile online.</a:t>
            </a:r>
          </a:p>
          <a:p>
            <a:endParaRPr lang="ro-RO" dirty="0"/>
          </a:p>
        </p:txBody>
      </p:sp>
      <p:pic>
        <p:nvPicPr>
          <p:cNvPr id="2050" name="Picture 2" descr="C:\Users\basu\Desktop\cumparaturi-online-shutterstock.jpg"/>
          <p:cNvPicPr>
            <a:picLocks noChangeAspect="1" noChangeArrowheads="1"/>
          </p:cNvPicPr>
          <p:nvPr/>
        </p:nvPicPr>
        <p:blipFill>
          <a:blip r:embed="rId2"/>
          <a:srcRect/>
          <a:stretch>
            <a:fillRect/>
          </a:stretch>
        </p:blipFill>
        <p:spPr bwMode="auto">
          <a:xfrm>
            <a:off x="6516216" y="188640"/>
            <a:ext cx="2357422" cy="176806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23528" y="77175"/>
            <a:ext cx="8401080" cy="1143000"/>
          </a:xfrm>
        </p:spPr>
        <p:txBody>
          <a:bodyPr>
            <a:normAutofit/>
          </a:bodyPr>
          <a:lstStyle/>
          <a:p>
            <a:r>
              <a:rPr lang="ro-RO" b="1" dirty="0">
                <a:solidFill>
                  <a:srgbClr val="FF0000"/>
                </a:solidFill>
              </a:rPr>
              <a:t>Viruşii, viermii şi troieni</a:t>
            </a:r>
            <a:endParaRPr lang="ro-RO" dirty="0"/>
          </a:p>
        </p:txBody>
      </p:sp>
      <p:sp>
        <p:nvSpPr>
          <p:cNvPr id="3" name="Substituent conținut 2"/>
          <p:cNvSpPr>
            <a:spLocks noGrp="1"/>
          </p:cNvSpPr>
          <p:nvPr>
            <p:ph idx="1"/>
          </p:nvPr>
        </p:nvSpPr>
        <p:spPr>
          <a:xfrm>
            <a:off x="214282" y="2071678"/>
            <a:ext cx="8715436" cy="4572032"/>
          </a:xfrm>
        </p:spPr>
        <p:txBody>
          <a:bodyPr>
            <a:normAutofit fontScale="92500" lnSpcReduction="20000"/>
          </a:bodyPr>
          <a:lstStyle/>
          <a:p>
            <a:pPr algn="just"/>
            <a:r>
              <a:rPr lang="ro-RO" dirty="0">
                <a:latin typeface="Arial" pitchFamily="34" charset="0"/>
                <a:cs typeface="Arial" pitchFamily="34" charset="0"/>
              </a:rPr>
              <a:t>Aceşti paraziţi virtuali încetinesc sau afectează activitatea utilizatorului, precum şi programele din calculator. </a:t>
            </a:r>
          </a:p>
          <a:p>
            <a:pPr algn="just"/>
            <a:r>
              <a:rPr lang="vi-VN" b="1" i="1" dirty="0">
                <a:latin typeface="Arial" pitchFamily="34" charset="0"/>
                <a:cs typeface="Arial" pitchFamily="34" charset="0"/>
              </a:rPr>
              <a:t>Virusul informatic</a:t>
            </a:r>
            <a:r>
              <a:rPr lang="vi-VN" i="1" dirty="0">
                <a:latin typeface="Arial" pitchFamily="34" charset="0"/>
                <a:cs typeface="Arial" pitchFamily="34" charset="0"/>
              </a:rPr>
              <a:t> </a:t>
            </a:r>
            <a:r>
              <a:rPr lang="vi-VN" dirty="0">
                <a:latin typeface="Arial" pitchFamily="34" charset="0"/>
                <a:cs typeface="Arial" pitchFamily="34" charset="0"/>
              </a:rPr>
              <a:t>este, un program care se instalează singur, fără voia utilizatorului, și poate provoca pagube </a:t>
            </a:r>
            <a:r>
              <a:rPr lang="ro-RO" dirty="0">
                <a:latin typeface="Arial" pitchFamily="34" charset="0"/>
                <a:cs typeface="Arial" pitchFamily="34" charset="0"/>
              </a:rPr>
              <a:t>sistemului de operare </a:t>
            </a:r>
            <a:r>
              <a:rPr lang="vi-VN" dirty="0">
                <a:latin typeface="Arial" pitchFamily="34" charset="0"/>
                <a:cs typeface="Arial" pitchFamily="34" charset="0"/>
              </a:rPr>
              <a:t>cât și </a:t>
            </a:r>
            <a:r>
              <a:rPr lang="ro-RO" dirty="0">
                <a:latin typeface="Arial" pitchFamily="34" charset="0"/>
                <a:cs typeface="Arial" pitchFamily="34" charset="0"/>
              </a:rPr>
              <a:t>elementelor hardware ale computerului</a:t>
            </a:r>
            <a:r>
              <a:rPr lang="vi-VN" dirty="0">
                <a:latin typeface="Arial" pitchFamily="34" charset="0"/>
                <a:cs typeface="Arial" pitchFamily="34" charset="0"/>
              </a:rPr>
              <a:t>.</a:t>
            </a:r>
            <a:endParaRPr lang="ro-RO" dirty="0">
              <a:latin typeface="Arial" pitchFamily="34" charset="0"/>
              <a:cs typeface="Arial" pitchFamily="34" charset="0"/>
            </a:endParaRPr>
          </a:p>
          <a:p>
            <a:pPr algn="just"/>
            <a:r>
              <a:rPr lang="ro-RO" dirty="0">
                <a:latin typeface="Arial" pitchFamily="34" charset="0"/>
                <a:cs typeface="Arial" pitchFamily="34" charset="0"/>
              </a:rPr>
              <a:t>Un </a:t>
            </a:r>
            <a:r>
              <a:rPr lang="ro-RO" b="1" i="1" dirty="0">
                <a:latin typeface="Arial" pitchFamily="34" charset="0"/>
                <a:cs typeface="Arial" pitchFamily="34" charset="0"/>
              </a:rPr>
              <a:t>vierme informatic</a:t>
            </a:r>
            <a:r>
              <a:rPr lang="ro-RO" dirty="0">
                <a:latin typeface="Arial" pitchFamily="34" charset="0"/>
                <a:cs typeface="Arial" pitchFamily="34" charset="0"/>
              </a:rPr>
              <a:t> este un program de calculator care se poate auto-replica.</a:t>
            </a:r>
          </a:p>
          <a:p>
            <a:pPr algn="just"/>
            <a:r>
              <a:rPr lang="vi-VN" b="1" i="1" dirty="0">
                <a:latin typeface="Arial" pitchFamily="34" charset="0"/>
                <a:cs typeface="Arial" pitchFamily="34" charset="0"/>
              </a:rPr>
              <a:t>Programele </a:t>
            </a:r>
            <a:r>
              <a:rPr lang="ro-RO" b="1" i="1" dirty="0">
                <a:latin typeface="Arial" pitchFamily="34" charset="0"/>
                <a:cs typeface="Arial" pitchFamily="34" charset="0"/>
              </a:rPr>
              <a:t>“</a:t>
            </a:r>
            <a:r>
              <a:rPr lang="vi-VN" b="1" i="1" dirty="0">
                <a:latin typeface="Arial" pitchFamily="34" charset="0"/>
                <a:cs typeface="Arial" pitchFamily="34" charset="0"/>
              </a:rPr>
              <a:t>troian</a:t>
            </a:r>
            <a:r>
              <a:rPr lang="ro-RO" b="1" i="1" dirty="0">
                <a:latin typeface="Arial" pitchFamily="34" charset="0"/>
                <a:cs typeface="Arial" pitchFamily="34" charset="0"/>
              </a:rPr>
              <a:t>”</a:t>
            </a:r>
            <a:r>
              <a:rPr lang="vi-VN" b="1" i="1" dirty="0">
                <a:latin typeface="Arial" pitchFamily="34" charset="0"/>
                <a:cs typeface="Arial" pitchFamily="34" charset="0"/>
              </a:rPr>
              <a:t> </a:t>
            </a:r>
            <a:r>
              <a:rPr lang="vi-VN" dirty="0">
                <a:latin typeface="Arial" pitchFamily="34" charset="0"/>
                <a:cs typeface="Arial" pitchFamily="34" charset="0"/>
              </a:rPr>
              <a:t>sunt aplicaţii instalate fără ştiinţa şi acordul utilizatorului şi care efectuează diferite sarcini</a:t>
            </a:r>
            <a:r>
              <a:rPr lang="ro-RO" dirty="0">
                <a:latin typeface="Arial" pitchFamily="34" charset="0"/>
                <a:cs typeface="Arial" pitchFamily="34" charset="0"/>
              </a:rPr>
              <a:t> (</a:t>
            </a:r>
            <a:r>
              <a:rPr lang="vi-VN" dirty="0">
                <a:latin typeface="Arial" pitchFamily="34" charset="0"/>
                <a:cs typeface="Arial" pitchFamily="34" charset="0"/>
              </a:rPr>
              <a:t>furtul parolelor, coduri</a:t>
            </a:r>
            <a:r>
              <a:rPr lang="ro-RO" dirty="0">
                <a:latin typeface="Arial" pitchFamily="34" charset="0"/>
                <a:cs typeface="Arial" pitchFamily="34" charset="0"/>
              </a:rPr>
              <a:t>lor</a:t>
            </a:r>
            <a:r>
              <a:rPr lang="vi-VN" dirty="0">
                <a:latin typeface="Arial" pitchFamily="34" charset="0"/>
                <a:cs typeface="Arial" pitchFamily="34" charset="0"/>
              </a:rPr>
              <a:t> prezente pe calculator, distribuirea necontrolată de emailuri, înregistrarea activităţilor desfăşurate pe calculator de către utilizator</a:t>
            </a:r>
            <a:r>
              <a:rPr lang="ro-RO" dirty="0">
                <a:latin typeface="Arial" pitchFamily="34" charset="0"/>
                <a:cs typeface="Arial" pitchFamily="34" charset="0"/>
              </a:rPr>
              <a:t>,</a:t>
            </a:r>
            <a:r>
              <a:rPr lang="vi-VN" dirty="0">
                <a:latin typeface="Arial" pitchFamily="34" charset="0"/>
                <a:cs typeface="Arial" pitchFamily="34" charset="0"/>
              </a:rPr>
              <a:t> etc.</a:t>
            </a:r>
            <a:r>
              <a:rPr lang="ro-RO" dirty="0">
                <a:latin typeface="Arial" pitchFamily="34" charset="0"/>
                <a:cs typeface="Arial" pitchFamily="34" charset="0"/>
              </a:rPr>
              <a:t>) S</a:t>
            </a:r>
            <a:r>
              <a:rPr lang="vi-VN" dirty="0">
                <a:latin typeface="Arial" pitchFamily="34" charset="0"/>
                <a:cs typeface="Arial" pitchFamily="34" charset="0"/>
              </a:rPr>
              <a:t>pre deosebire de viruşi ori viermi, nu se pot răspândi singuri.</a:t>
            </a:r>
            <a:endParaRPr lang="en-US" dirty="0">
              <a:latin typeface="Arial" pitchFamily="34" charset="0"/>
              <a:cs typeface="Arial" pitchFamily="34" charset="0"/>
            </a:endParaRPr>
          </a:p>
          <a:p>
            <a:pPr algn="just"/>
            <a:r>
              <a:rPr lang="ro-RO" b="1" dirty="0">
                <a:latin typeface="Arial" pitchFamily="34" charset="0"/>
                <a:cs typeface="Arial" pitchFamily="34" charset="0"/>
              </a:rPr>
              <a:t>Măsuri de protecţie</a:t>
            </a:r>
            <a:r>
              <a:rPr lang="ro-RO" dirty="0">
                <a:latin typeface="Arial" pitchFamily="34" charset="0"/>
                <a:cs typeface="Arial" pitchFamily="34" charset="0"/>
              </a:rPr>
              <a:t>: utilizarea de programe </a:t>
            </a:r>
            <a:r>
              <a:rPr lang="ro-RO" dirty="0" err="1">
                <a:latin typeface="Arial" pitchFamily="34" charset="0"/>
                <a:cs typeface="Arial" pitchFamily="34" charset="0"/>
              </a:rPr>
              <a:t>antivirus</a:t>
            </a:r>
            <a:r>
              <a:rPr lang="ro-RO" dirty="0">
                <a:latin typeface="Arial" pitchFamily="34" charset="0"/>
                <a:cs typeface="Arial" pitchFamily="34" charset="0"/>
              </a:rPr>
              <a:t> şi scanarea periodică a calculatorului; evitarea descărcării de documente sau programe din surse nesigure; păstrarea unor copii de siguranţă ale aplicaţiilor şi fişierelor importante, etc.</a:t>
            </a:r>
            <a:endParaRPr lang="en-US" dirty="0">
              <a:latin typeface="Arial" pitchFamily="34" charset="0"/>
              <a:cs typeface="Arial" pitchFamily="34" charset="0"/>
            </a:endParaRPr>
          </a:p>
        </p:txBody>
      </p:sp>
      <p:pic>
        <p:nvPicPr>
          <p:cNvPr id="4099" name="Picture 3"/>
          <p:cNvPicPr>
            <a:picLocks noChangeAspect="1" noChangeArrowheads="1"/>
          </p:cNvPicPr>
          <p:nvPr/>
        </p:nvPicPr>
        <p:blipFill>
          <a:blip r:embed="rId2"/>
          <a:srcRect/>
          <a:stretch>
            <a:fillRect/>
          </a:stretch>
        </p:blipFill>
        <p:spPr bwMode="auto">
          <a:xfrm>
            <a:off x="6372200" y="121715"/>
            <a:ext cx="2470720" cy="1800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C:\Users\basu\Desktop\hacker-twitter-share.png"/>
          <p:cNvPicPr/>
          <p:nvPr/>
        </p:nvPicPr>
        <p:blipFill>
          <a:blip r:embed="rId2" cstate="print"/>
          <a:srcRect/>
          <a:stretch>
            <a:fillRect/>
          </a:stretch>
        </p:blipFill>
        <p:spPr bwMode="auto">
          <a:xfrm>
            <a:off x="5652120" y="260648"/>
            <a:ext cx="3240360" cy="1497324"/>
          </a:xfrm>
          <a:prstGeom prst="rect">
            <a:avLst/>
          </a:prstGeom>
          <a:noFill/>
        </p:spPr>
      </p:pic>
      <p:sp>
        <p:nvSpPr>
          <p:cNvPr id="2" name="Titlu 1"/>
          <p:cNvSpPr>
            <a:spLocks noGrp="1"/>
          </p:cNvSpPr>
          <p:nvPr>
            <p:ph type="title"/>
          </p:nvPr>
        </p:nvSpPr>
        <p:spPr>
          <a:xfrm>
            <a:off x="214282" y="428604"/>
            <a:ext cx="5214974" cy="1143000"/>
          </a:xfrm>
        </p:spPr>
        <p:txBody>
          <a:bodyPr>
            <a:noAutofit/>
          </a:bodyPr>
          <a:lstStyle/>
          <a:p>
            <a:pPr algn="ctr"/>
            <a:r>
              <a:rPr lang="ro-RO" b="1" dirty="0">
                <a:solidFill>
                  <a:srgbClr val="FF0000"/>
                </a:solidFill>
              </a:rPr>
              <a:t>Hackeri şi </a:t>
            </a:r>
            <a:br>
              <a:rPr lang="ro-RO" b="1" dirty="0">
                <a:solidFill>
                  <a:srgbClr val="FF0000"/>
                </a:solidFill>
              </a:rPr>
            </a:br>
            <a:r>
              <a:rPr lang="ro-RO" b="1" dirty="0">
                <a:solidFill>
                  <a:srgbClr val="FF0000"/>
                </a:solidFill>
              </a:rPr>
              <a:t>securitatea informaţiei</a:t>
            </a:r>
            <a:endParaRPr lang="ro-RO" dirty="0"/>
          </a:p>
        </p:txBody>
      </p:sp>
      <p:sp>
        <p:nvSpPr>
          <p:cNvPr id="3" name="Substituent conținut 2"/>
          <p:cNvSpPr>
            <a:spLocks noGrp="1"/>
          </p:cNvSpPr>
          <p:nvPr>
            <p:ph idx="1"/>
          </p:nvPr>
        </p:nvSpPr>
        <p:spPr>
          <a:xfrm>
            <a:off x="357158" y="2071678"/>
            <a:ext cx="8501122" cy="4090998"/>
          </a:xfrm>
        </p:spPr>
        <p:txBody>
          <a:bodyPr>
            <a:normAutofit/>
          </a:bodyPr>
          <a:lstStyle/>
          <a:p>
            <a:pPr algn="just"/>
            <a:r>
              <a:rPr lang="ro-RO" sz="2400" b="1" i="1" dirty="0">
                <a:latin typeface="Arial" pitchFamily="34" charset="0"/>
                <a:cs typeface="Arial" pitchFamily="34" charset="0"/>
              </a:rPr>
              <a:t>H</a:t>
            </a:r>
            <a:r>
              <a:rPr lang="vi-VN" sz="2400" b="1" i="1" dirty="0">
                <a:latin typeface="Arial" pitchFamily="34" charset="0"/>
                <a:cs typeface="Arial" pitchFamily="34" charset="0"/>
              </a:rPr>
              <a:t>acker-ul </a:t>
            </a:r>
            <a:r>
              <a:rPr lang="ro-RO" sz="2400" dirty="0">
                <a:latin typeface="Arial" pitchFamily="34" charset="0"/>
                <a:cs typeface="Arial" pitchFamily="34" charset="0"/>
              </a:rPr>
              <a:t>este un </a:t>
            </a:r>
            <a:r>
              <a:rPr lang="vi-VN" sz="2400" dirty="0">
                <a:latin typeface="Arial" pitchFamily="34" charset="0"/>
                <a:cs typeface="Arial" pitchFamily="34" charset="0"/>
              </a:rPr>
              <a:t>expert în computere</a:t>
            </a:r>
            <a:r>
              <a:rPr lang="ro-RO" sz="2400" dirty="0">
                <a:latin typeface="Arial" pitchFamily="34" charset="0"/>
                <a:cs typeface="Arial" pitchFamily="34" charset="0"/>
              </a:rPr>
              <a:t> ce </a:t>
            </a:r>
            <a:r>
              <a:rPr lang="vi-VN" sz="2400" dirty="0">
                <a:latin typeface="Arial" pitchFamily="34" charset="0"/>
                <a:cs typeface="Arial" pitchFamily="34" charset="0"/>
              </a:rPr>
              <a:t>dispune de cunoştinţe foarte bune de programare şi examinează reţele de calculatoare, codul sistemelor de operare ori al altor programe pentru a vedea cum funcţionează şi pentru a le identifica, </a:t>
            </a:r>
            <a:r>
              <a:rPr lang="vi-VN" sz="2400" i="1" u="sng" dirty="0">
                <a:latin typeface="Arial" pitchFamily="34" charset="0"/>
                <a:cs typeface="Arial" pitchFamily="34" charset="0"/>
              </a:rPr>
              <a:t>în scop constructiv</a:t>
            </a:r>
            <a:r>
              <a:rPr lang="vi-VN" sz="2400" dirty="0">
                <a:latin typeface="Arial" pitchFamily="34" charset="0"/>
                <a:cs typeface="Arial" pitchFamily="34" charset="0"/>
              </a:rPr>
              <a:t>, vulnerabilităţile.</a:t>
            </a:r>
            <a:endParaRPr lang="ro-RO" sz="2400" dirty="0">
              <a:latin typeface="Arial" pitchFamily="34" charset="0"/>
              <a:cs typeface="Arial" pitchFamily="34" charset="0"/>
            </a:endParaRPr>
          </a:p>
          <a:p>
            <a:pPr algn="just"/>
            <a:r>
              <a:rPr lang="ro-RO" sz="2400" b="1" i="1" dirty="0">
                <a:latin typeface="Arial" pitchFamily="34" charset="0"/>
                <a:cs typeface="Arial" pitchFamily="34" charset="0"/>
              </a:rPr>
              <a:t>Oricine</a:t>
            </a:r>
            <a:r>
              <a:rPr lang="ro-RO" sz="2400" dirty="0">
                <a:latin typeface="Arial" pitchFamily="34" charset="0"/>
                <a:cs typeface="Arial" pitchFamily="34" charset="0"/>
              </a:rPr>
              <a:t> îţi poate fura contul şi parola de e-mail! </a:t>
            </a:r>
          </a:p>
          <a:p>
            <a:pPr algn="just"/>
            <a:r>
              <a:rPr lang="ro-RO" sz="2400" dirty="0">
                <a:latin typeface="Arial" pitchFamily="34" charset="0"/>
                <a:cs typeface="Arial" pitchFamily="34" charset="0"/>
              </a:rPr>
              <a:t>Din cauză că tot mai mulţi oameni păstrează, în spaţiul virtual, informaţii personale, financiare şi medicale, securitatea informaţiei scade</a:t>
            </a:r>
            <a:r>
              <a:rPr lang="ro-RO" dirty="0"/>
              <a:t>.</a:t>
            </a:r>
          </a:p>
          <a:p>
            <a:endParaRPr 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su\Desktop\online-shoping_forrich.net_.jpg"/>
          <p:cNvPicPr>
            <a:picLocks noChangeAspect="1" noChangeArrowheads="1"/>
          </p:cNvPicPr>
          <p:nvPr/>
        </p:nvPicPr>
        <p:blipFill>
          <a:blip r:embed="rId2"/>
          <a:srcRect/>
          <a:stretch>
            <a:fillRect/>
          </a:stretch>
        </p:blipFill>
        <p:spPr bwMode="auto">
          <a:xfrm>
            <a:off x="6012160" y="217457"/>
            <a:ext cx="2880320" cy="1881925"/>
          </a:xfrm>
          <a:prstGeom prst="rect">
            <a:avLst/>
          </a:prstGeom>
          <a:noFill/>
        </p:spPr>
      </p:pic>
      <p:sp>
        <p:nvSpPr>
          <p:cNvPr id="2" name="Titlu 1"/>
          <p:cNvSpPr>
            <a:spLocks noGrp="1"/>
          </p:cNvSpPr>
          <p:nvPr>
            <p:ph type="title"/>
          </p:nvPr>
        </p:nvSpPr>
        <p:spPr/>
        <p:txBody>
          <a:bodyPr/>
          <a:lstStyle/>
          <a:p>
            <a:r>
              <a:rPr lang="ro-RO" b="1" dirty="0">
                <a:solidFill>
                  <a:srgbClr val="FF0000"/>
                </a:solidFill>
              </a:rPr>
              <a:t>Vânzări online</a:t>
            </a:r>
          </a:p>
        </p:txBody>
      </p:sp>
      <p:sp>
        <p:nvSpPr>
          <p:cNvPr id="3" name="Substituent conținut 2"/>
          <p:cNvSpPr>
            <a:spLocks noGrp="1"/>
          </p:cNvSpPr>
          <p:nvPr>
            <p:ph idx="1"/>
          </p:nvPr>
        </p:nvSpPr>
        <p:spPr>
          <a:xfrm>
            <a:off x="428596" y="2214554"/>
            <a:ext cx="8472518" cy="4240211"/>
          </a:xfrm>
        </p:spPr>
        <p:txBody>
          <a:bodyPr>
            <a:normAutofit/>
          </a:bodyPr>
          <a:lstStyle/>
          <a:p>
            <a:pPr algn="just"/>
            <a:r>
              <a:rPr lang="vi-VN" dirty="0">
                <a:latin typeface="Arial" pitchFamily="34" charset="0"/>
                <a:cs typeface="Arial" pitchFamily="34" charset="0"/>
              </a:rPr>
              <a:t>În contextul vânzărilor şi cumpărărilor de pe Internet, copiii</a:t>
            </a:r>
            <a:r>
              <a:rPr lang="ro-RO" dirty="0">
                <a:latin typeface="Arial" pitchFamily="34" charset="0"/>
                <a:cs typeface="Arial" pitchFamily="34" charset="0"/>
              </a:rPr>
              <a:t> şi adolescenţii</a:t>
            </a:r>
            <a:r>
              <a:rPr lang="vi-VN" dirty="0">
                <a:latin typeface="Arial" pitchFamily="34" charset="0"/>
                <a:cs typeface="Arial" pitchFamily="34" charset="0"/>
              </a:rPr>
              <a:t> au devenit public-ţintă pentru marketingul online. </a:t>
            </a:r>
            <a:endParaRPr lang="ro-RO" dirty="0">
              <a:latin typeface="Arial" pitchFamily="34" charset="0"/>
              <a:cs typeface="Arial" pitchFamily="34" charset="0"/>
            </a:endParaRPr>
          </a:p>
          <a:p>
            <a:pPr algn="just"/>
            <a:r>
              <a:rPr lang="vi-VN" dirty="0">
                <a:latin typeface="Arial" pitchFamily="34" charset="0"/>
                <a:cs typeface="Arial" pitchFamily="34" charset="0"/>
              </a:rPr>
              <a:t>Marketingul care vizează adolescenţi este guvernat de reglementări mai stricte decât în cazul adulţilor, deoarece mentalul şi subconştientul </a:t>
            </a:r>
            <a:r>
              <a:rPr lang="ro-RO" dirty="0">
                <a:latin typeface="Arial" pitchFamily="34" charset="0"/>
                <a:cs typeface="Arial" pitchFamily="34" charset="0"/>
              </a:rPr>
              <a:t>lor </a:t>
            </a:r>
            <a:r>
              <a:rPr lang="vi-VN" dirty="0">
                <a:latin typeface="Arial" pitchFamily="34" charset="0"/>
                <a:cs typeface="Arial" pitchFamily="34" charset="0"/>
              </a:rPr>
              <a:t>sunt mult mai sensibile şi mai permeabile la impactul marketingului.</a:t>
            </a:r>
            <a:endParaRPr lang="ro-RO" dirty="0">
              <a:latin typeface="Arial" pitchFamily="34" charset="0"/>
              <a:cs typeface="Arial" pitchFamily="34" charset="0"/>
            </a:endParaRPr>
          </a:p>
          <a:p>
            <a:pPr algn="just"/>
            <a:r>
              <a:rPr lang="vi-VN" dirty="0">
                <a:latin typeface="Arial" pitchFamily="34" charset="0"/>
                <a:cs typeface="Arial" pitchFamily="34" charset="0"/>
              </a:rPr>
              <a:t> În ţara noastră reglementările cu privire la publicitatea pe Internet sunt cuprinse în Legea 365/2002 privind Comerţul Electronic, pot fi găsite, de asemenea, pe site-ul Agenţiei Naţionale de Protecţie a Consumatorului</a:t>
            </a:r>
            <a:r>
              <a:rPr lang="ro-RO" dirty="0">
                <a:latin typeface="Arial" pitchFamily="34" charset="0"/>
                <a:cs typeface="Arial" pitchFamily="34" charset="0"/>
              </a:rPr>
              <a:t> </a:t>
            </a:r>
            <a:r>
              <a:rPr lang="vi-VN" dirty="0">
                <a:latin typeface="Arial" pitchFamily="34" charset="0"/>
                <a:cs typeface="Arial" pitchFamily="34" charset="0"/>
              </a:rPr>
              <a:t>ANPC JUNIOR</a:t>
            </a:r>
            <a:r>
              <a:rPr lang="ro-RO" dirty="0">
                <a:latin typeface="Arial" pitchFamily="34" charset="0"/>
                <a:cs typeface="Arial" pitchFamily="34" charset="0"/>
              </a:rPr>
              <a:t> </a:t>
            </a:r>
            <a:r>
              <a:rPr lang="vi-VN" dirty="0">
                <a:latin typeface="Arial" pitchFamily="34" charset="0"/>
                <a:cs typeface="Arial" pitchFamily="34" charset="0"/>
              </a:rPr>
              <a:t>şi pe pagina web Norme europene privind publicitatea înşelătoare.</a:t>
            </a:r>
            <a:endParaRPr lang="ro-RO"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357290" y="274638"/>
            <a:ext cx="4071966" cy="1143000"/>
          </a:xfrm>
        </p:spPr>
        <p:txBody>
          <a:bodyPr>
            <a:normAutofit/>
          </a:bodyPr>
          <a:lstStyle/>
          <a:p>
            <a:pPr algn="ctr"/>
            <a:r>
              <a:rPr lang="ro-RO" b="1" dirty="0">
                <a:solidFill>
                  <a:srgbClr val="FF0000"/>
                </a:solidFill>
              </a:rPr>
              <a:t>Piaţa neagră</a:t>
            </a:r>
            <a:r>
              <a:rPr lang="ro-RO" b="1" dirty="0"/>
              <a:t> </a:t>
            </a:r>
            <a:endParaRPr lang="ro-RO" dirty="0"/>
          </a:p>
        </p:txBody>
      </p:sp>
      <p:sp>
        <p:nvSpPr>
          <p:cNvPr id="3" name="Substituent conținut 2"/>
          <p:cNvSpPr>
            <a:spLocks noGrp="1"/>
          </p:cNvSpPr>
          <p:nvPr>
            <p:ph idx="1"/>
          </p:nvPr>
        </p:nvSpPr>
        <p:spPr>
          <a:xfrm>
            <a:off x="428596" y="1857364"/>
            <a:ext cx="8258204" cy="4162436"/>
          </a:xfrm>
        </p:spPr>
        <p:txBody>
          <a:bodyPr>
            <a:normAutofit/>
          </a:bodyPr>
          <a:lstStyle/>
          <a:p>
            <a:pPr algn="just"/>
            <a:r>
              <a:rPr lang="ro-RO" dirty="0">
                <a:latin typeface="Arial" pitchFamily="34" charset="0"/>
                <a:cs typeface="Arial" pitchFamily="34" charset="0"/>
              </a:rPr>
              <a:t>Piaţa neagră virtuală este locul unde se vând sau se cumpără lucruri ilegale. Nu este vorba numai de muzică, filme sau programe de software piratate, ci este vorba de exportul speciilor aflate pe cale de dispariţie sau traficul de armament.</a:t>
            </a:r>
            <a:endParaRPr lang="en-US" dirty="0">
              <a:latin typeface="Arial" pitchFamily="34" charset="0"/>
              <a:cs typeface="Arial" pitchFamily="34" charset="0"/>
            </a:endParaRPr>
          </a:p>
          <a:p>
            <a:pPr algn="just"/>
            <a:r>
              <a:rPr lang="ro-RO" dirty="0">
                <a:latin typeface="Arial" pitchFamily="34" charset="0"/>
                <a:cs typeface="Arial" pitchFamily="34" charset="0"/>
              </a:rPr>
              <a:t> Un reportaj al BBC din 2005 a arătat cum se face traficul de animale rare pe Internet: de la pui vii de cimpanzeu, la carapace de broaşte ţestoase sau cornuri de rinocer: totul este de vânzare. </a:t>
            </a:r>
          </a:p>
          <a:p>
            <a:endParaRPr lang="ro-RO" dirty="0"/>
          </a:p>
        </p:txBody>
      </p:sp>
      <p:pic>
        <p:nvPicPr>
          <p:cNvPr id="4" name="Picture 2" descr="http://storage0.dms.mpinteractiv.ro/media/401/321/23006/9624646/3/shutterstock-54552670.jpg?width=635&amp;height=422"/>
          <p:cNvPicPr>
            <a:picLocks noChangeAspect="1" noChangeArrowheads="1"/>
          </p:cNvPicPr>
          <p:nvPr/>
        </p:nvPicPr>
        <p:blipFill>
          <a:blip r:embed="rId2" cstate="print"/>
          <a:srcRect/>
          <a:stretch>
            <a:fillRect/>
          </a:stretch>
        </p:blipFill>
        <p:spPr bwMode="auto">
          <a:xfrm>
            <a:off x="6876256" y="5301208"/>
            <a:ext cx="1819580" cy="1206368"/>
          </a:xfrm>
          <a:prstGeom prst="rect">
            <a:avLst/>
          </a:prstGeom>
          <a:noFill/>
        </p:spPr>
      </p:pic>
      <p:sp>
        <p:nvSpPr>
          <p:cNvPr id="11266" name="AutoShape 2" descr="Imagini pentru comert on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o-RO"/>
          </a:p>
        </p:txBody>
      </p:sp>
      <p:pic>
        <p:nvPicPr>
          <p:cNvPr id="11267" name="Picture 3" descr="C:\Users\basu\Desktop\ID-10058380.jpg"/>
          <p:cNvPicPr>
            <a:picLocks noChangeAspect="1" noChangeArrowheads="1"/>
          </p:cNvPicPr>
          <p:nvPr/>
        </p:nvPicPr>
        <p:blipFill>
          <a:blip r:embed="rId3"/>
          <a:srcRect/>
          <a:stretch>
            <a:fillRect/>
          </a:stretch>
        </p:blipFill>
        <p:spPr bwMode="auto">
          <a:xfrm>
            <a:off x="6000759" y="191603"/>
            <a:ext cx="2947981" cy="128587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285852" y="571480"/>
            <a:ext cx="4357718" cy="1143000"/>
          </a:xfrm>
        </p:spPr>
        <p:txBody>
          <a:bodyPr>
            <a:normAutofit fontScale="90000"/>
          </a:bodyPr>
          <a:lstStyle/>
          <a:p>
            <a:r>
              <a:rPr lang="ro-RO" b="1" dirty="0">
                <a:solidFill>
                  <a:srgbClr val="FF0000"/>
                </a:solidFill>
                <a:latin typeface="Arial" pitchFamily="34" charset="0"/>
                <a:cs typeface="Arial" pitchFamily="34" charset="0"/>
              </a:rPr>
              <a:t>Furt de identitate/</a:t>
            </a:r>
            <a:br>
              <a:rPr lang="en-US" b="1" dirty="0">
                <a:solidFill>
                  <a:srgbClr val="FF0000"/>
                </a:solidFill>
                <a:latin typeface="Arial" pitchFamily="34" charset="0"/>
                <a:cs typeface="Arial" pitchFamily="34" charset="0"/>
              </a:rPr>
            </a:br>
            <a:r>
              <a:rPr lang="ro-RO" b="1" dirty="0">
                <a:solidFill>
                  <a:srgbClr val="FF0000"/>
                </a:solidFill>
                <a:latin typeface="Arial" pitchFamily="34" charset="0"/>
                <a:cs typeface="Arial" pitchFamily="34" charset="0"/>
              </a:rPr>
              <a:t>pierderi financiare</a:t>
            </a:r>
          </a:p>
        </p:txBody>
      </p:sp>
      <p:sp>
        <p:nvSpPr>
          <p:cNvPr id="3" name="Substituent conținut 2"/>
          <p:cNvSpPr>
            <a:spLocks noGrp="1"/>
          </p:cNvSpPr>
          <p:nvPr>
            <p:ph idx="1"/>
          </p:nvPr>
        </p:nvSpPr>
        <p:spPr>
          <a:xfrm>
            <a:off x="395536" y="1844824"/>
            <a:ext cx="8143932" cy="4643470"/>
          </a:xfrm>
        </p:spPr>
        <p:txBody>
          <a:bodyPr>
            <a:normAutofit/>
          </a:bodyPr>
          <a:lstStyle/>
          <a:p>
            <a:endParaRPr lang="en-US" dirty="0">
              <a:latin typeface="Arial" pitchFamily="34" charset="0"/>
              <a:cs typeface="Arial" pitchFamily="34" charset="0"/>
            </a:endParaRPr>
          </a:p>
          <a:p>
            <a:pPr algn="just" fontAlgn="base"/>
            <a:r>
              <a:rPr lang="vi-VN" dirty="0">
                <a:latin typeface="Arial" pitchFamily="34" charset="0"/>
                <a:cs typeface="Arial" pitchFamily="34" charset="0"/>
              </a:rPr>
              <a:t> </a:t>
            </a:r>
            <a:r>
              <a:rPr lang="en-US" dirty="0">
                <a:latin typeface="Arial" pitchFamily="34" charset="0"/>
                <a:cs typeface="Arial" pitchFamily="34" charset="0"/>
              </a:rPr>
              <a:t>F</a:t>
            </a:r>
            <a:r>
              <a:rPr lang="vi-VN" dirty="0">
                <a:latin typeface="Arial" pitchFamily="34" charset="0"/>
                <a:cs typeface="Arial" pitchFamily="34" charset="0"/>
              </a:rPr>
              <a:t>urtul de identitate via Interne</a:t>
            </a:r>
            <a:r>
              <a:rPr lang="en-US" dirty="0">
                <a:latin typeface="Arial" pitchFamily="34" charset="0"/>
                <a:cs typeface="Arial" pitchFamily="34" charset="0"/>
              </a:rPr>
              <a:t>t</a:t>
            </a:r>
            <a:r>
              <a:rPr lang="vi-VN" dirty="0">
                <a:latin typeface="Arial" pitchFamily="34" charset="0"/>
                <a:cs typeface="Arial" pitchFamily="34" charset="0"/>
              </a:rPr>
              <a:t> are cel mai adesea</a:t>
            </a:r>
            <a:r>
              <a:rPr lang="en-US" dirty="0">
                <a:latin typeface="Arial" pitchFamily="34" charset="0"/>
                <a:cs typeface="Arial" pitchFamily="34" charset="0"/>
              </a:rPr>
              <a:t> ca</a:t>
            </a:r>
            <a:r>
              <a:rPr lang="vi-VN" dirty="0">
                <a:latin typeface="Arial" pitchFamily="34" charset="0"/>
                <a:cs typeface="Arial" pitchFamily="34" charset="0"/>
              </a:rPr>
              <a:t> mobil bani</a:t>
            </a:r>
            <a:r>
              <a:rPr lang="en-US" dirty="0" err="1">
                <a:latin typeface="Arial" pitchFamily="34" charset="0"/>
                <a:cs typeface="Arial" pitchFamily="34" charset="0"/>
              </a:rPr>
              <a:t>i</a:t>
            </a:r>
            <a:r>
              <a:rPr lang="vi-VN" dirty="0">
                <a:latin typeface="Arial" pitchFamily="34" charset="0"/>
                <a:cs typeface="Arial" pitchFamily="34" charset="0"/>
              </a:rPr>
              <a:t>.</a:t>
            </a:r>
            <a:r>
              <a:rPr lang="en-US" dirty="0">
                <a:latin typeface="Arial" pitchFamily="34" charset="0"/>
                <a:cs typeface="Arial" pitchFamily="34" charset="0"/>
              </a:rPr>
              <a:t> </a:t>
            </a:r>
            <a:r>
              <a:rPr lang="vi-VN" dirty="0">
                <a:latin typeface="Arial" pitchFamily="34" charset="0"/>
                <a:cs typeface="Arial" pitchFamily="34" charset="0"/>
              </a:rPr>
              <a:t>În</a:t>
            </a:r>
            <a:r>
              <a:rPr lang="en-US" dirty="0">
                <a:latin typeface="Arial" pitchFamily="34" charset="0"/>
                <a:cs typeface="Arial" pitchFamily="34" charset="0"/>
              </a:rPr>
              <a:t> </a:t>
            </a:r>
            <a:r>
              <a:rPr lang="en-US" dirty="0" err="1">
                <a:latin typeface="Arial" pitchFamily="34" charset="0"/>
                <a:cs typeface="Arial" pitchFamily="34" charset="0"/>
              </a:rPr>
              <a:t>prezent</a:t>
            </a:r>
            <a:r>
              <a:rPr lang="en-US" dirty="0">
                <a:latin typeface="Arial" pitchFamily="34" charset="0"/>
                <a:cs typeface="Arial" pitchFamily="34" charset="0"/>
              </a:rPr>
              <a:t> </a:t>
            </a:r>
            <a:r>
              <a:rPr lang="en-US" dirty="0" err="1">
                <a:latin typeface="Arial" pitchFamily="34" charset="0"/>
                <a:cs typeface="Arial" pitchFamily="34" charset="0"/>
              </a:rPr>
              <a:t>es</a:t>
            </a:r>
            <a:r>
              <a:rPr lang="vi-VN" dirty="0">
                <a:latin typeface="Arial" pitchFamily="34" charset="0"/>
                <a:cs typeface="Arial" pitchFamily="34" charset="0"/>
              </a:rPr>
              <a:t>te deseori necesar să prezentăm numeroase informaţii, precum semnătura, adresa, parole</a:t>
            </a:r>
            <a:r>
              <a:rPr lang="en-US" dirty="0">
                <a:latin typeface="Arial" pitchFamily="34" charset="0"/>
                <a:cs typeface="Arial" pitchFamily="34" charset="0"/>
              </a:rPr>
              <a:t> </a:t>
            </a:r>
            <a:r>
              <a:rPr lang="vi-VN" dirty="0">
                <a:latin typeface="Arial" pitchFamily="34" charset="0"/>
                <a:cs typeface="Arial" pitchFamily="34" charset="0"/>
              </a:rPr>
              <a:t>diverse, numere de telefon şi mai ales informaţii legate de cărţile de credit şi diverse servicii de banking. </a:t>
            </a:r>
            <a:r>
              <a:rPr lang="en-US" dirty="0" err="1">
                <a:latin typeface="Arial" pitchFamily="34" charset="0"/>
                <a:cs typeface="Arial" pitchFamily="34" charset="0"/>
              </a:rPr>
              <a:t>Dac</a:t>
            </a:r>
            <a:r>
              <a:rPr lang="ro-RO" dirty="0">
                <a:latin typeface="Arial" pitchFamily="34" charset="0"/>
                <a:cs typeface="Arial" pitchFamily="34" charset="0"/>
              </a:rPr>
              <a:t>ă</a:t>
            </a:r>
            <a:r>
              <a:rPr lang="en-US" dirty="0">
                <a:latin typeface="Arial" pitchFamily="34" charset="0"/>
                <a:cs typeface="Arial" pitchFamily="34" charset="0"/>
              </a:rPr>
              <a:t> u</a:t>
            </a:r>
            <a:r>
              <a:rPr lang="vi-VN" dirty="0">
                <a:latin typeface="Arial" pitchFamily="34" charset="0"/>
                <a:cs typeface="Arial" pitchFamily="34" charset="0"/>
              </a:rPr>
              <a:t>n infractor abil în computere şi prelucrarea datelor </a:t>
            </a:r>
            <a:r>
              <a:rPr lang="en-US" dirty="0" err="1">
                <a:latin typeface="Arial" pitchFamily="34" charset="0"/>
                <a:cs typeface="Arial" pitchFamily="34" charset="0"/>
              </a:rPr>
              <a:t>poate</a:t>
            </a:r>
            <a:r>
              <a:rPr lang="en-US" dirty="0">
                <a:latin typeface="Arial" pitchFamily="34" charset="0"/>
                <a:cs typeface="Arial" pitchFamily="34" charset="0"/>
              </a:rPr>
              <a:t> </a:t>
            </a:r>
            <a:r>
              <a:rPr lang="en-US" dirty="0" err="1">
                <a:latin typeface="Arial" pitchFamily="34" charset="0"/>
                <a:cs typeface="Arial" pitchFamily="34" charset="0"/>
              </a:rPr>
              <a:t>accesa</a:t>
            </a:r>
            <a:r>
              <a:rPr lang="en-US" dirty="0">
                <a:latin typeface="Arial" pitchFamily="34" charset="0"/>
                <a:cs typeface="Arial" pitchFamily="34" charset="0"/>
              </a:rPr>
              <a:t> </a:t>
            </a:r>
            <a:r>
              <a:rPr lang="vi-VN" dirty="0">
                <a:latin typeface="Arial" pitchFamily="34" charset="0"/>
                <a:cs typeface="Arial" pitchFamily="34" charset="0"/>
              </a:rPr>
              <a:t>astfel de informaţii, nimic nu-l va opri să golească conturile sau să comită infracţiuni, ascuns sub identitatea virtuală a victimei sale.</a:t>
            </a:r>
            <a:endParaRPr lang="en-US" dirty="0">
              <a:latin typeface="Arial" pitchFamily="34" charset="0"/>
              <a:cs typeface="Arial" pitchFamily="34" charset="0"/>
            </a:endParaRPr>
          </a:p>
          <a:p>
            <a:pPr algn="just" fontAlgn="base"/>
            <a:r>
              <a:rPr lang="vi-VN" dirty="0">
                <a:latin typeface="Arial" pitchFamily="34" charset="0"/>
                <a:cs typeface="Arial" pitchFamily="34" charset="0"/>
              </a:rPr>
              <a:t>Cu aceste informaţii, infractorul poate lua liniştit credite consistente în numele victimei sale. La fel de uşor îşi poate autoriza transferuri electronice de bani din rezervele celui păgubit.</a:t>
            </a:r>
            <a:endParaRPr lang="en-US" dirty="0">
              <a:latin typeface="Arial" pitchFamily="34" charset="0"/>
              <a:cs typeface="Arial" pitchFamily="34" charset="0"/>
            </a:endParaRPr>
          </a:p>
        </p:txBody>
      </p:sp>
      <p:pic>
        <p:nvPicPr>
          <p:cNvPr id="10241" name="Picture 1" descr="C:\Users\basu\Desktop\furtul de id .jpg"/>
          <p:cNvPicPr>
            <a:picLocks noChangeAspect="1" noChangeArrowheads="1"/>
          </p:cNvPicPr>
          <p:nvPr/>
        </p:nvPicPr>
        <p:blipFill>
          <a:blip r:embed="rId2" cstate="print"/>
          <a:srcRect/>
          <a:stretch>
            <a:fillRect/>
          </a:stretch>
        </p:blipFill>
        <p:spPr bwMode="auto">
          <a:xfrm>
            <a:off x="5796136" y="231865"/>
            <a:ext cx="2960878" cy="19059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195</TotalTime>
  <Words>1546</Words>
  <Application>Microsoft Office PowerPoint</Application>
  <PresentationFormat>On-screen Show (4:3)</PresentationFormat>
  <Paragraphs>67</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vt:lpstr>
      <vt:lpstr>PowerPoint Presentation</vt:lpstr>
      <vt:lpstr>Pericolele spaţiului virtual</vt:lpstr>
      <vt:lpstr>Propaganda şi dezinformarea</vt:lpstr>
      <vt:lpstr>Fraudele virtuale</vt:lpstr>
      <vt:lpstr>Viruşii, viermii şi troieni</vt:lpstr>
      <vt:lpstr>Hackeri şi  securitatea informaţiei</vt:lpstr>
      <vt:lpstr>Vânzări online</vt:lpstr>
      <vt:lpstr>Piaţa neagră </vt:lpstr>
      <vt:lpstr>Furt de identitate/ pierderi financiare</vt:lpstr>
      <vt:lpstr>Dependenţa</vt:lpstr>
      <vt:lpstr>Intimitatea</vt:lpstr>
      <vt:lpstr>Hărţuirea virtuală</vt:lpstr>
      <vt:lpstr>Pornografia infantilă şi exploatarea minorilor</vt:lpstr>
      <vt:lpstr>Obsedaţii sexuali din lumea virtuală</vt:lpstr>
      <vt:lpstr>Date statistice la nivel european</vt:lpstr>
      <vt:lpstr>Ce se poate face?</vt:lpstr>
      <vt:lpstr>Concluzii </vt:lpstr>
    </vt:vector>
  </TitlesOfParts>
  <Company>Unitate Scolara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danger</dc:title>
  <dc:creator>basu</dc:creator>
  <cp:lastModifiedBy>Danny_</cp:lastModifiedBy>
  <cp:revision>40</cp:revision>
  <dcterms:created xsi:type="dcterms:W3CDTF">2017-01-16T10:51:31Z</dcterms:created>
  <dcterms:modified xsi:type="dcterms:W3CDTF">2020-06-03T10:38:29Z</dcterms:modified>
</cp:coreProperties>
</file>